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96" r:id="rId3"/>
    <p:sldId id="297" r:id="rId4"/>
    <p:sldId id="268" r:id="rId5"/>
    <p:sldId id="264" r:id="rId6"/>
    <p:sldId id="291" r:id="rId7"/>
    <p:sldId id="288" r:id="rId8"/>
    <p:sldId id="256" r:id="rId9"/>
    <p:sldId id="270" r:id="rId10"/>
    <p:sldId id="305" r:id="rId11"/>
    <p:sldId id="262" r:id="rId12"/>
    <p:sldId id="271" r:id="rId13"/>
    <p:sldId id="295" r:id="rId14"/>
    <p:sldId id="272" r:id="rId15"/>
    <p:sldId id="259" r:id="rId16"/>
    <p:sldId id="260" r:id="rId17"/>
    <p:sldId id="263" r:id="rId18"/>
    <p:sldId id="261" r:id="rId19"/>
    <p:sldId id="289" r:id="rId20"/>
    <p:sldId id="277" r:id="rId21"/>
    <p:sldId id="276" r:id="rId22"/>
    <p:sldId id="290" r:id="rId23"/>
    <p:sldId id="292" r:id="rId24"/>
    <p:sldId id="301" r:id="rId25"/>
    <p:sldId id="257" r:id="rId26"/>
    <p:sldId id="302" r:id="rId27"/>
    <p:sldId id="258" r:id="rId28"/>
    <p:sldId id="279" r:id="rId29"/>
    <p:sldId id="293" r:id="rId30"/>
    <p:sldId id="303" r:id="rId31"/>
    <p:sldId id="281" r:id="rId32"/>
    <p:sldId id="282" r:id="rId33"/>
    <p:sldId id="298" r:id="rId34"/>
    <p:sldId id="304" r:id="rId35"/>
    <p:sldId id="299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EB7"/>
    <a:srgbClr val="FFFFFF"/>
    <a:srgbClr val="58A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7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AA45-6E72-48A4-A21D-466485C24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D8000F-9680-4230-8B20-3BC1155B9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AA811-5858-4E83-9A29-9DE15AA4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E4D3D-2BF0-49C7-BEF6-74625F12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F4486-DE7D-409A-8C7A-5AE6A54A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5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F9E83-6C8E-4BC1-9705-82BF3F77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A7399-412C-4D56-A5A0-A08C91637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12EAD-0DE7-430B-AAD1-D769B574A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F6022-18BE-44D2-8B8E-EC3A721D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C060-E5F8-44E0-97AB-201FB8E8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2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DC223-2554-4BF4-BCF1-FEE08564A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DBE10-EC48-43D7-91C1-90DF800A6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AE362-46E8-4FDF-B488-7B8A0D827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FEAD9-B62C-48FF-85C1-BF914A14E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FF9B3-4DED-4FE9-9B65-B853EA37A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3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6F45E-BDBE-4409-977D-5ED019EF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54E50-4783-423F-9808-1A9CD0985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B2AD7-36AF-4ABC-B38E-9372DDEB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EF02-A32E-4826-8010-38B5C252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0BDED-30BD-40FA-BBBE-D8FEA86F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30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C1C5C-D564-4F6A-89DB-B264FF807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2D832-52B2-4A99-AF0E-478C25383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082A2-48F5-477D-8B4F-157B4B839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75E0E-288A-4E13-B68D-6CA83939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81B42-9D32-437F-BAF2-CB6FA0B2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3693-78E8-4570-ADE2-13B8BC62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E6584-2DAC-4FE5-8001-819C38A53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2F314D-C1F7-4441-AAC6-4968D0FAD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CE9E3-8398-45AC-8EB0-AD23666FA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FF954-8AB6-4713-9402-1D686027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1901B6-81E1-4AAE-A720-CF5B2859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8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29DCD-F7C9-4B5A-A405-E751E380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8A042-8491-4774-B3A4-2993B2F15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0EE5F-7D5C-44DA-A5A8-125BA0D71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ADF2D-72C6-4EA9-A00A-0A4AE92CD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52C1D-ED90-4A95-87FA-80E0A4E9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633532-26B2-44A1-BAEF-C75A14B88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31A26D-5649-4BA5-BDAF-770BD867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DFE447-3B89-41B1-9BF9-AE6A6049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50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E4C0-104F-4097-9AD8-FEE6A6C4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893CB-7C09-4AD1-BCFE-1E61B44CA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2575C-4A14-401D-A0DC-FB21D96F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AC004-AE80-4F78-AF12-438CBAC6A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8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D9AEC-162D-4DA2-B0BD-D635EB24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1528B-EC8E-4197-9E67-8512DA2E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9306B-AB9B-47D2-86DD-E74055C0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5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DB78-5CF4-499F-9DE4-C5C11E7A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98449-359C-436E-96F2-7DBEC1B53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95C88-88A0-4196-BB13-8879CD313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B46D5-1854-4946-9D90-798A74DB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02D32-ED56-4110-9765-C6FF30B0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EB5BD-19CD-4BA9-A5BA-87914548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14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58E5-C127-43FD-9241-5DA7A995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704A79-1E24-4AAC-B366-114DE0F72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75D04F-F618-4720-B841-10C7499F4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7E9CB-6A3E-4B92-8768-DAAAA40F3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04342-3AEA-4E5A-B65F-0EC8A570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CE38E-B85D-47FB-95AC-0856FA1B5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4C2F6-9E58-4B91-A9DF-8E1645500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58D8B-3C59-4B5D-8A13-ED480B383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AA94E-F82A-4D23-B9AC-4AB294AE1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1EF26-DAB1-4DC0-B6AC-A0CB9659603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29DD3-F085-486E-A813-87D77B620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11E10-05F6-41A9-AF81-6943217C9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C16D1-D4DA-45AD-B156-2C0E9FBBD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4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ajkboddu.github.io/PharmaSUG2019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github.io/plotly.js-crossfilter.js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mufg.jp/dam/csr/data/index_img_hero_001_sp.jpg">
            <a:extLst>
              <a:ext uri="{FF2B5EF4-FFF2-40B4-BE49-F238E27FC236}">
                <a16:creationId xmlns:a16="http://schemas.microsoft.com/office/drawing/2014/main" id="{01F1AECD-CF00-4568-9515-2922FF9BA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1" t="5263" r="38677" b="-1"/>
          <a:stretch/>
        </p:blipFill>
        <p:spPr bwMode="auto">
          <a:xfrm>
            <a:off x="4818888" y="1"/>
            <a:ext cx="737311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8B2A0-07CA-402E-87D9-BAF6EE2C7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3800" dirty="0"/>
              <a:t>Create Interactive Data Visualizations for Clinical Data Review Using </a:t>
            </a:r>
            <a:br>
              <a:rPr lang="en-US" sz="3800" dirty="0"/>
            </a:br>
            <a:r>
              <a:rPr lang="en-US" sz="3800" dirty="0"/>
              <a:t>Base SAS and JavaScript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2519C-4A7B-4892-8234-BADC2EB86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3215" y="5107339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Raj Kiran Boddu, Takeda</a:t>
            </a:r>
          </a:p>
        </p:txBody>
      </p:sp>
    </p:spTree>
    <p:extLst>
      <p:ext uri="{BB962C8B-B14F-4D97-AF65-F5344CB8AC3E}">
        <p14:creationId xmlns:p14="http://schemas.microsoft.com/office/powerpoint/2010/main" val="135466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81F13E-E5B1-FD49-85B9-8C2F3D0AB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1" y="643466"/>
            <a:ext cx="1046209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3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5FE250F-D4CC-4CF6-AAFC-AB624E592119}"/>
              </a:ext>
            </a:extLst>
          </p:cNvPr>
          <p:cNvGrpSpPr/>
          <p:nvPr/>
        </p:nvGrpSpPr>
        <p:grpSpPr>
          <a:xfrm>
            <a:off x="769823" y="1539501"/>
            <a:ext cx="5741773" cy="4585332"/>
            <a:chOff x="769823" y="1539501"/>
            <a:chExt cx="5741773" cy="4585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B6F597-B1EB-466E-962E-A8CACD5C66F5}"/>
                </a:ext>
              </a:extLst>
            </p:cNvPr>
            <p:cNvGrpSpPr/>
            <p:nvPr/>
          </p:nvGrpSpPr>
          <p:grpSpPr>
            <a:xfrm>
              <a:off x="769823" y="1539501"/>
              <a:ext cx="5741773" cy="4585332"/>
              <a:chOff x="769823" y="1539501"/>
              <a:chExt cx="5741773" cy="458533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0800C8A-0BB3-40BC-950A-4BD0C73C88B5}"/>
                  </a:ext>
                </a:extLst>
              </p:cNvPr>
              <p:cNvSpPr/>
              <p:nvPr/>
            </p:nvSpPr>
            <p:spPr>
              <a:xfrm>
                <a:off x="769823" y="1539501"/>
                <a:ext cx="5741773" cy="4585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81E822-511B-4159-A729-C03918793716}"/>
                  </a:ext>
                </a:extLst>
              </p:cNvPr>
              <p:cNvSpPr/>
              <p:nvPr/>
            </p:nvSpPr>
            <p:spPr>
              <a:xfrm>
                <a:off x="947351" y="1779373"/>
                <a:ext cx="1351007" cy="218302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Placeholder for Widget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9B230A-8E13-41DF-BF76-60358AD5F28E}"/>
                  </a:ext>
                </a:extLst>
              </p:cNvPr>
              <p:cNvSpPr/>
              <p:nvPr/>
            </p:nvSpPr>
            <p:spPr>
              <a:xfrm>
                <a:off x="2660821" y="1804086"/>
                <a:ext cx="3435179" cy="336103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Placeholder for Graphic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0F9A6C-CAA9-4256-BFEA-17349BFE5028}"/>
                </a:ext>
              </a:extLst>
            </p:cNvPr>
            <p:cNvSpPr txBox="1"/>
            <p:nvPr/>
          </p:nvSpPr>
          <p:spPr>
            <a:xfrm>
              <a:off x="1964726" y="5716725"/>
              <a:ext cx="3212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HTML Page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249555-A995-409E-826C-FB41A4D45D76}"/>
              </a:ext>
            </a:extLst>
          </p:cNvPr>
          <p:cNvSpPr txBox="1"/>
          <p:nvPr/>
        </p:nvSpPr>
        <p:spPr>
          <a:xfrm>
            <a:off x="1161536" y="280085"/>
            <a:ext cx="4712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HTML Code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D8B80B3-7412-4AEC-9ABF-3773B2CDF907}"/>
              </a:ext>
            </a:extLst>
          </p:cNvPr>
          <p:cNvSpPr/>
          <p:nvPr/>
        </p:nvSpPr>
        <p:spPr>
          <a:xfrm>
            <a:off x="3015050" y="733170"/>
            <a:ext cx="1112108" cy="5189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7365E-F12D-4C71-B06F-5E46CC77EC69}"/>
              </a:ext>
            </a:extLst>
          </p:cNvPr>
          <p:cNvSpPr txBox="1"/>
          <p:nvPr/>
        </p:nvSpPr>
        <p:spPr>
          <a:xfrm>
            <a:off x="7644715" y="280085"/>
            <a:ext cx="403654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JavaScript Code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95FFF87-999F-4EDC-94D1-B5C9CC9F542B}"/>
              </a:ext>
            </a:extLst>
          </p:cNvPr>
          <p:cNvSpPr/>
          <p:nvPr/>
        </p:nvSpPr>
        <p:spPr>
          <a:xfrm>
            <a:off x="9106931" y="733170"/>
            <a:ext cx="1112108" cy="518983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E6A072-3EE6-43E4-B2CF-37FAA6D0C33F}"/>
              </a:ext>
            </a:extLst>
          </p:cNvPr>
          <p:cNvGrpSpPr/>
          <p:nvPr/>
        </p:nvGrpSpPr>
        <p:grpSpPr>
          <a:xfrm>
            <a:off x="6870358" y="1543619"/>
            <a:ext cx="5183596" cy="1637196"/>
            <a:chOff x="6870358" y="1543619"/>
            <a:chExt cx="5183596" cy="16371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128EF2-ED50-4496-9AF6-7ABD39377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0849" y="1543619"/>
              <a:ext cx="3013105" cy="1637196"/>
            </a:xfrm>
            <a:prstGeom prst="rect">
              <a:avLst/>
            </a:prstGeom>
          </p:spPr>
        </p:pic>
        <p:pic>
          <p:nvPicPr>
            <p:cNvPr id="11" name="Picture 2" descr="Image result for select box">
              <a:extLst>
                <a:ext uri="{FF2B5EF4-FFF2-40B4-BE49-F238E27FC236}">
                  <a16:creationId xmlns:a16="http://schemas.microsoft.com/office/drawing/2014/main" id="{32E04D12-A888-4C3C-BA39-2ED7F45BB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0358" y="1543619"/>
              <a:ext cx="1861156" cy="1035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DEBBFEB-83D6-4196-A84D-DB93ABB56370}"/>
              </a:ext>
            </a:extLst>
          </p:cNvPr>
          <p:cNvSpPr txBox="1"/>
          <p:nvPr/>
        </p:nvSpPr>
        <p:spPr>
          <a:xfrm>
            <a:off x="7282250" y="3962402"/>
            <a:ext cx="4637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HTML code creates the placeholders for widgets and graphics on a HTML page.</a:t>
            </a:r>
          </a:p>
          <a:p>
            <a:endParaRPr lang="en-US" dirty="0"/>
          </a:p>
          <a:p>
            <a:r>
              <a:rPr lang="en-US" dirty="0"/>
              <a:t>JavaScript code creates the widgets and graphics and puts them in the assigned places on the HTML page.</a:t>
            </a:r>
          </a:p>
        </p:txBody>
      </p:sp>
    </p:spTree>
    <p:extLst>
      <p:ext uri="{BB962C8B-B14F-4D97-AF65-F5344CB8AC3E}">
        <p14:creationId xmlns:p14="http://schemas.microsoft.com/office/powerpoint/2010/main" val="423939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49739 0.0317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70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olicyviz.com/wp-content/uploads/2016/02/Gallery_of_Plotly_Graphs-1.png">
            <a:extLst>
              <a:ext uri="{FF2B5EF4-FFF2-40B4-BE49-F238E27FC236}">
                <a16:creationId xmlns:a16="http://schemas.microsoft.com/office/drawing/2014/main" id="{54314612-3BB1-4EC6-AAAD-7B077BD91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436914"/>
            <a:ext cx="8248650" cy="505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plotly">
            <a:extLst>
              <a:ext uri="{FF2B5EF4-FFF2-40B4-BE49-F238E27FC236}">
                <a16:creationId xmlns:a16="http://schemas.microsoft.com/office/drawing/2014/main" id="{AFBF5F92-077B-40C5-A64F-DA8573B6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0"/>
            <a:ext cx="5334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B94424-436C-4F72-AE05-53D4BD1029A8}"/>
              </a:ext>
            </a:extLst>
          </p:cNvPr>
          <p:cNvSpPr/>
          <p:nvPr/>
        </p:nvSpPr>
        <p:spPr>
          <a:xfrm>
            <a:off x="1453663" y="6496362"/>
            <a:ext cx="12137291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="https://cdn.plot.ly/plotly-latest.min.js"&gt;&lt;/script&gt;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11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21E55-FC11-4744-8282-34F25630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54" y="2495240"/>
            <a:ext cx="3013105" cy="16371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62EFB4-F8FD-4C04-9FD1-385C7DD51FEF}"/>
              </a:ext>
            </a:extLst>
          </p:cNvPr>
          <p:cNvSpPr txBox="1"/>
          <p:nvPr/>
        </p:nvSpPr>
        <p:spPr>
          <a:xfrm>
            <a:off x="725160" y="1360729"/>
            <a:ext cx="2893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(X,Y)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F5E1D-2679-4DC9-BB0D-27FB93F43946}"/>
              </a:ext>
            </a:extLst>
          </p:cNvPr>
          <p:cNvSpPr txBox="1"/>
          <p:nvPr/>
        </p:nvSpPr>
        <p:spPr>
          <a:xfrm>
            <a:off x="8449142" y="1360729"/>
            <a:ext cx="1685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(A,B)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C5E9B9-0527-4759-A59C-4CE31C663ED1}"/>
              </a:ext>
            </a:extLst>
          </p:cNvPr>
          <p:cNvGrpSpPr/>
          <p:nvPr/>
        </p:nvGrpSpPr>
        <p:grpSpPr>
          <a:xfrm>
            <a:off x="3878798" y="2813085"/>
            <a:ext cx="1800708" cy="1019653"/>
            <a:chOff x="4375948" y="2600021"/>
            <a:chExt cx="1800708" cy="1019653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B381D61-D783-456E-B1AD-3C910A0202E2}"/>
                </a:ext>
              </a:extLst>
            </p:cNvPr>
            <p:cNvSpPr/>
            <p:nvPr/>
          </p:nvSpPr>
          <p:spPr>
            <a:xfrm>
              <a:off x="4375948" y="2600021"/>
              <a:ext cx="1079157" cy="10196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76508D-E049-4F85-B33D-9618D458A3D8}"/>
                </a:ext>
              </a:extLst>
            </p:cNvPr>
            <p:cNvSpPr txBox="1"/>
            <p:nvPr/>
          </p:nvSpPr>
          <p:spPr>
            <a:xfrm>
              <a:off x="5577325" y="2916108"/>
              <a:ext cx="599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(X,Y)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808790-10DF-4F3A-906C-B364BF27CBA3}"/>
              </a:ext>
            </a:extLst>
          </p:cNvPr>
          <p:cNvGrpSpPr/>
          <p:nvPr/>
        </p:nvGrpSpPr>
        <p:grpSpPr>
          <a:xfrm>
            <a:off x="6529234" y="2807983"/>
            <a:ext cx="1825420" cy="1046205"/>
            <a:chOff x="7026384" y="2594919"/>
            <a:chExt cx="1825420" cy="1046205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5A37A67-C963-473C-8885-E2AEAE024BE8}"/>
                </a:ext>
              </a:extLst>
            </p:cNvPr>
            <p:cNvSpPr/>
            <p:nvPr/>
          </p:nvSpPr>
          <p:spPr>
            <a:xfrm>
              <a:off x="7747934" y="2594919"/>
              <a:ext cx="1103870" cy="10462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CC1797-8699-4FF9-9630-413A24582597}"/>
                </a:ext>
              </a:extLst>
            </p:cNvPr>
            <p:cNvSpPr txBox="1"/>
            <p:nvPr/>
          </p:nvSpPr>
          <p:spPr>
            <a:xfrm>
              <a:off x="7026384" y="2916108"/>
              <a:ext cx="665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(A,B)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E56BF65-A715-46DF-A334-376624223D62}"/>
              </a:ext>
            </a:extLst>
          </p:cNvPr>
          <p:cNvSpPr txBox="1"/>
          <p:nvPr/>
        </p:nvSpPr>
        <p:spPr>
          <a:xfrm>
            <a:off x="5763607" y="2667853"/>
            <a:ext cx="599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</a:rPr>
              <a:t>≠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70ACDB-DEC8-4BB2-AA96-DA313B8D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486" y="2512487"/>
            <a:ext cx="3013105" cy="163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83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0143BC23-10E1-49E1-AAED-97A56E1DB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68" y="1000369"/>
            <a:ext cx="9084671" cy="5632908"/>
          </a:xfrm>
          <a:prstGeom prst="rect">
            <a:avLst/>
          </a:prstGeom>
        </p:spPr>
      </p:pic>
      <p:pic>
        <p:nvPicPr>
          <p:cNvPr id="4098" name="Picture 2" descr="Image result for crossfilter.js">
            <a:extLst>
              <a:ext uri="{FF2B5EF4-FFF2-40B4-BE49-F238E27FC236}">
                <a16:creationId xmlns:a16="http://schemas.microsoft.com/office/drawing/2014/main" id="{AC7CEF62-FA7F-47CE-BE92-EF3B0BB0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31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810766-3EDB-4777-A7B2-C8CA07708384}"/>
              </a:ext>
            </a:extLst>
          </p:cNvPr>
          <p:cNvSpPr/>
          <p:nvPr/>
        </p:nvSpPr>
        <p:spPr>
          <a:xfrm>
            <a:off x="2397211" y="56227"/>
            <a:ext cx="931079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&lt;script </a:t>
            </a:r>
            <a:r>
              <a:rPr lang="en-US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="https://cdnjs.cloudflare.com/ajax/libs/crossfilter2/1.4.6/crossfilter.js"&gt;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&lt;/script&gt;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61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7D5D8-971C-4900-BE9B-E2090EC0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8" y="916448"/>
            <a:ext cx="3748831" cy="357419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D209D06-A4D5-4EFD-8A0E-7ADB28052E63}"/>
              </a:ext>
            </a:extLst>
          </p:cNvPr>
          <p:cNvSpPr/>
          <p:nvPr/>
        </p:nvSpPr>
        <p:spPr>
          <a:xfrm>
            <a:off x="4115335" y="1978090"/>
            <a:ext cx="858416" cy="1450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5446DE-51D7-4AC3-B46C-BDEF393FFA24}"/>
              </a:ext>
            </a:extLst>
          </p:cNvPr>
          <p:cNvSpPr txBox="1"/>
          <p:nvPr/>
        </p:nvSpPr>
        <p:spPr>
          <a:xfrm>
            <a:off x="5708823" y="387177"/>
            <a:ext cx="51074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Document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C57769-5CF8-48EB-9194-A36AC2B2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63" y="916449"/>
            <a:ext cx="6609524" cy="4276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B296BF-4B5F-4BDB-A17C-DDBFCD7EE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307" y="983428"/>
            <a:ext cx="2236739" cy="19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02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1D03FC-3F27-4E47-9C9D-0F0E87F82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4" y="1315729"/>
            <a:ext cx="4137987" cy="31230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29B60-9D54-4AD8-9226-B68503B4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17" y="1480130"/>
            <a:ext cx="5447619" cy="251428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0DCAE87-5125-48D2-9DF3-B651453DCE72}"/>
              </a:ext>
            </a:extLst>
          </p:cNvPr>
          <p:cNvSpPr/>
          <p:nvPr/>
        </p:nvSpPr>
        <p:spPr>
          <a:xfrm>
            <a:off x="4702629" y="2065469"/>
            <a:ext cx="811763" cy="1343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21148-3272-451C-B8E2-3DAD2148B550}"/>
              </a:ext>
            </a:extLst>
          </p:cNvPr>
          <p:cNvSpPr txBox="1"/>
          <p:nvPr/>
        </p:nvSpPr>
        <p:spPr>
          <a:xfrm>
            <a:off x="6367849" y="436605"/>
            <a:ext cx="51074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JavaScript Document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0CBA6-C97A-4D57-8F8F-A5EED74B5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381" y="1453326"/>
            <a:ext cx="2354497" cy="2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9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487C70-51F1-4E10-8862-A2CA7DFE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337" y="763801"/>
            <a:ext cx="5400000" cy="48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74CE34-5FB4-445F-84D2-25FA7F46A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35" y="3192371"/>
            <a:ext cx="3634748" cy="2708244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01A1825D-DCAC-468A-BDB0-AEDB1502F9F1}"/>
              </a:ext>
            </a:extLst>
          </p:cNvPr>
          <p:cNvSpPr/>
          <p:nvPr/>
        </p:nvSpPr>
        <p:spPr>
          <a:xfrm>
            <a:off x="1716834" y="2136711"/>
            <a:ext cx="942391" cy="4292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473DBC-969B-4758-B097-9D8694B73C0B}"/>
              </a:ext>
            </a:extLst>
          </p:cNvPr>
          <p:cNvSpPr/>
          <p:nvPr/>
        </p:nvSpPr>
        <p:spPr>
          <a:xfrm>
            <a:off x="4783500" y="3429001"/>
            <a:ext cx="700133" cy="986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3CBCD-AD31-4234-9C7E-2A4BBE68D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5" y="362390"/>
            <a:ext cx="3066667" cy="15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5E0869-A8E9-40F3-A352-CB3B8B6405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63" y="2633787"/>
            <a:ext cx="3485527" cy="595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16FD83-5D71-41BD-AEDD-8ADCE9535D14}"/>
              </a:ext>
            </a:extLst>
          </p:cNvPr>
          <p:cNvSpPr txBox="1"/>
          <p:nvPr/>
        </p:nvSpPr>
        <p:spPr>
          <a:xfrm>
            <a:off x="6286337" y="177723"/>
            <a:ext cx="51074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Document</a:t>
            </a:r>
          </a:p>
        </p:txBody>
      </p:sp>
    </p:spTree>
    <p:extLst>
      <p:ext uri="{BB962C8B-B14F-4D97-AF65-F5344CB8AC3E}">
        <p14:creationId xmlns:p14="http://schemas.microsoft.com/office/powerpoint/2010/main" val="145029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018C9-70CA-489C-AB37-03EB05BE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5" y="3865734"/>
            <a:ext cx="4743653" cy="1008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435A83-B47D-43BF-B860-5ED3F6173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015" y="579215"/>
            <a:ext cx="2409524" cy="5409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38C7CC-2085-4E22-8D1C-47EC33148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217" y="694608"/>
            <a:ext cx="3104763" cy="971429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9A9A6AD-AE8E-45EF-A4EB-735285810A39}"/>
              </a:ext>
            </a:extLst>
          </p:cNvPr>
          <p:cNvSpPr/>
          <p:nvPr/>
        </p:nvSpPr>
        <p:spPr>
          <a:xfrm>
            <a:off x="2584580" y="2164703"/>
            <a:ext cx="933061" cy="13809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B01A6E-06F1-4198-BE44-5FFB433AFE8C}"/>
              </a:ext>
            </a:extLst>
          </p:cNvPr>
          <p:cNvSpPr/>
          <p:nvPr/>
        </p:nvSpPr>
        <p:spPr>
          <a:xfrm>
            <a:off x="6252519" y="3336325"/>
            <a:ext cx="799071" cy="13809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5DF42-2D7E-490F-8B46-784C3F44AE6C}"/>
              </a:ext>
            </a:extLst>
          </p:cNvPr>
          <p:cNvSpPr txBox="1"/>
          <p:nvPr/>
        </p:nvSpPr>
        <p:spPr>
          <a:xfrm>
            <a:off x="6450228" y="131805"/>
            <a:ext cx="51074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JSON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8836B-7695-4966-ADF7-0820FC895054}"/>
              </a:ext>
            </a:extLst>
          </p:cNvPr>
          <p:cNvSpPr txBox="1"/>
          <p:nvPr/>
        </p:nvSpPr>
        <p:spPr>
          <a:xfrm>
            <a:off x="918771" y="131805"/>
            <a:ext cx="510745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SAS Dataset</a:t>
            </a:r>
          </a:p>
        </p:txBody>
      </p:sp>
    </p:spTree>
    <p:extLst>
      <p:ext uri="{BB962C8B-B14F-4D97-AF65-F5344CB8AC3E}">
        <p14:creationId xmlns:p14="http://schemas.microsoft.com/office/powerpoint/2010/main" val="3570072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mufg.jp/dam/csr/data/index_img_hero_001_sp.jpg">
            <a:extLst>
              <a:ext uri="{FF2B5EF4-FFF2-40B4-BE49-F238E27FC236}">
                <a16:creationId xmlns:a16="http://schemas.microsoft.com/office/drawing/2014/main" id="{01F1AECD-CF00-4568-9515-2922FF9BA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FBCB95-389E-4A3B-A32D-E5E26CD8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1554" y="1931495"/>
            <a:ext cx="8368893" cy="2995011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A4E45-233B-4B5C-B9A3-2791BF6F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212" y="2093976"/>
            <a:ext cx="8037576" cy="2670048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33A597-2C1E-4C69-9F4E-C97C20727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804" y="2280543"/>
            <a:ext cx="7708392" cy="1617688"/>
          </a:xfrm>
        </p:spPr>
        <p:txBody>
          <a:bodyPr>
            <a:normAutofit/>
          </a:bodyPr>
          <a:lstStyle/>
          <a:p>
            <a:r>
              <a:rPr lang="en-US" dirty="0"/>
              <a:t>MACRO FRAMEWORK</a:t>
            </a:r>
          </a:p>
        </p:txBody>
      </p:sp>
    </p:spTree>
    <p:extLst>
      <p:ext uri="{BB962C8B-B14F-4D97-AF65-F5344CB8AC3E}">
        <p14:creationId xmlns:p14="http://schemas.microsoft.com/office/powerpoint/2010/main" val="1155966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A8763496-2772-40ED-B9B5-A12FBA210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6839"/>
          <a:stretch/>
        </p:blipFill>
        <p:spPr bwMode="auto">
          <a:xfrm>
            <a:off x="20" y="10"/>
            <a:ext cx="7215381" cy="2969294"/>
          </a:xfrm>
          <a:custGeom>
            <a:avLst/>
            <a:gdLst>
              <a:gd name="connsiteX0" fmla="*/ 0 w 7215401"/>
              <a:gd name="connsiteY0" fmla="*/ 0 h 2969304"/>
              <a:gd name="connsiteX1" fmla="*/ 677334 w 7215401"/>
              <a:gd name="connsiteY1" fmla="*/ 0 h 2969304"/>
              <a:gd name="connsiteX2" fmla="*/ 1168036 w 7215401"/>
              <a:gd name="connsiteY2" fmla="*/ 0 h 2969304"/>
              <a:gd name="connsiteX3" fmla="*/ 1205499 w 7215401"/>
              <a:gd name="connsiteY3" fmla="*/ 0 h 2969304"/>
              <a:gd name="connsiteX4" fmla="*/ 1647632 w 7215401"/>
              <a:gd name="connsiteY4" fmla="*/ 0 h 2969304"/>
              <a:gd name="connsiteX5" fmla="*/ 7215401 w 7215401"/>
              <a:gd name="connsiteY5" fmla="*/ 0 h 2969304"/>
              <a:gd name="connsiteX6" fmla="*/ 5840224 w 7215401"/>
              <a:gd name="connsiteY6" fmla="*/ 2969304 h 2969304"/>
              <a:gd name="connsiteX7" fmla="*/ 0 w 7215401"/>
              <a:gd name="connsiteY7" fmla="*/ 2969304 h 296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ci fi interface design movies">
            <a:extLst>
              <a:ext uri="{FF2B5EF4-FFF2-40B4-BE49-F238E27FC236}">
                <a16:creationId xmlns:a16="http://schemas.microsoft.com/office/drawing/2014/main" id="{633E622B-D29D-4046-9262-CCC9448B9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3" b="1"/>
          <a:stretch/>
        </p:blipFill>
        <p:spPr bwMode="auto">
          <a:xfrm>
            <a:off x="5622233" y="10"/>
            <a:ext cx="6569769" cy="3750724"/>
          </a:xfrm>
          <a:custGeom>
            <a:avLst/>
            <a:gdLst>
              <a:gd name="connsiteX0" fmla="*/ 1738471 w 6569769"/>
              <a:gd name="connsiteY0" fmla="*/ 0 h 3750734"/>
              <a:gd name="connsiteX1" fmla="*/ 6569769 w 6569769"/>
              <a:gd name="connsiteY1" fmla="*/ 0 h 3750734"/>
              <a:gd name="connsiteX2" fmla="*/ 6569769 w 6569769"/>
              <a:gd name="connsiteY2" fmla="*/ 3750734 h 3750734"/>
              <a:gd name="connsiteX3" fmla="*/ 0 w 6569769"/>
              <a:gd name="connsiteY3" fmla="*/ 3750734 h 3750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0624EF9F-AFC5-41A3-AF63-A34D42A4B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 b="10610"/>
          <a:stretch/>
        </p:blipFill>
        <p:spPr bwMode="auto">
          <a:xfrm>
            <a:off x="4182011" y="3887894"/>
            <a:ext cx="8009991" cy="2970106"/>
          </a:xfrm>
          <a:custGeom>
            <a:avLst/>
            <a:gdLst>
              <a:gd name="connsiteX0" fmla="*/ 1376648 w 8009991"/>
              <a:gd name="connsiteY0" fmla="*/ 0 h 2970106"/>
              <a:gd name="connsiteX1" fmla="*/ 8009991 w 8009991"/>
              <a:gd name="connsiteY1" fmla="*/ 0 h 2970106"/>
              <a:gd name="connsiteX2" fmla="*/ 8009991 w 8009991"/>
              <a:gd name="connsiteY2" fmla="*/ 2970106 h 2970106"/>
              <a:gd name="connsiteX3" fmla="*/ 0 w 8009991"/>
              <a:gd name="connsiteY3" fmla="*/ 2970106 h 297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ugmented reality in movies">
            <a:extLst>
              <a:ext uri="{FF2B5EF4-FFF2-40B4-BE49-F238E27FC236}">
                <a16:creationId xmlns:a16="http://schemas.microsoft.com/office/drawing/2014/main" id="{055D62E5-CD54-4005-8026-D71C49740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496"/>
          <a:stretch/>
        </p:blipFill>
        <p:spPr bwMode="auto">
          <a:xfrm>
            <a:off x="1" y="3106464"/>
            <a:ext cx="6209553" cy="3751536"/>
          </a:xfrm>
          <a:custGeom>
            <a:avLst/>
            <a:gdLst>
              <a:gd name="connsiteX0" fmla="*/ 0 w 6209553"/>
              <a:gd name="connsiteY0" fmla="*/ 0 h 3751536"/>
              <a:gd name="connsiteX1" fmla="*/ 5776701 w 6209553"/>
              <a:gd name="connsiteY1" fmla="*/ 0 h 3751536"/>
              <a:gd name="connsiteX2" fmla="*/ 4041567 w 6209553"/>
              <a:gd name="connsiteY2" fmla="*/ 3746529 h 3751536"/>
              <a:gd name="connsiteX3" fmla="*/ 6209553 w 6209553"/>
              <a:gd name="connsiteY3" fmla="*/ 3746529 h 3751536"/>
              <a:gd name="connsiteX4" fmla="*/ 6209553 w 6209553"/>
              <a:gd name="connsiteY4" fmla="*/ 3746530 h 3751536"/>
              <a:gd name="connsiteX5" fmla="*/ 1647632 w 6209553"/>
              <a:gd name="connsiteY5" fmla="*/ 3746530 h 3751536"/>
              <a:gd name="connsiteX6" fmla="*/ 1647632 w 6209553"/>
              <a:gd name="connsiteY6" fmla="*/ 3751536 h 3751536"/>
              <a:gd name="connsiteX7" fmla="*/ 0 w 6209553"/>
              <a:gd name="connsiteY7" fmla="*/ 3751536 h 37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977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8F57C7B-14E8-4A15-BD49-C04221535DE1}"/>
              </a:ext>
            </a:extLst>
          </p:cNvPr>
          <p:cNvGrpSpPr/>
          <p:nvPr/>
        </p:nvGrpSpPr>
        <p:grpSpPr>
          <a:xfrm>
            <a:off x="362465" y="263611"/>
            <a:ext cx="9492308" cy="502508"/>
            <a:chOff x="362465" y="263611"/>
            <a:chExt cx="9492308" cy="50250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CD5BA5-A276-463F-8042-C68C747A58CD}"/>
                </a:ext>
              </a:extLst>
            </p:cNvPr>
            <p:cNvSpPr/>
            <p:nvPr/>
          </p:nvSpPr>
          <p:spPr>
            <a:xfrm>
              <a:off x="362465" y="263611"/>
              <a:ext cx="1762897" cy="5025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%</a:t>
              </a:r>
              <a:r>
                <a:rPr lang="en-US" dirty="0" err="1"/>
                <a:t>init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F1C488-992A-46C8-A45A-D58353CFB991}"/>
                </a:ext>
              </a:extLst>
            </p:cNvPr>
            <p:cNvSpPr txBox="1"/>
            <p:nvPr/>
          </p:nvSpPr>
          <p:spPr>
            <a:xfrm>
              <a:off x="3023287" y="330199"/>
              <a:ext cx="6831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Creates temporary files in SAS session, which are used by other macros.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14FDEC-1A93-4DC2-A7C3-51CF61766673}"/>
              </a:ext>
            </a:extLst>
          </p:cNvPr>
          <p:cNvGrpSpPr/>
          <p:nvPr/>
        </p:nvGrpSpPr>
        <p:grpSpPr>
          <a:xfrm>
            <a:off x="362464" y="1519882"/>
            <a:ext cx="9352078" cy="502508"/>
            <a:chOff x="362464" y="1519882"/>
            <a:chExt cx="9352078" cy="50250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86B8C22-0418-46E7-89D0-0F94C03A292E}"/>
                </a:ext>
              </a:extLst>
            </p:cNvPr>
            <p:cNvSpPr/>
            <p:nvPr/>
          </p:nvSpPr>
          <p:spPr>
            <a:xfrm>
              <a:off x="362464" y="1519882"/>
              <a:ext cx="1762897" cy="5025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%data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52FAD6-8A63-48CE-8195-8FADA9C6D9F1}"/>
                </a:ext>
              </a:extLst>
            </p:cNvPr>
            <p:cNvSpPr txBox="1"/>
            <p:nvPr/>
          </p:nvSpPr>
          <p:spPr>
            <a:xfrm>
              <a:off x="3023287" y="1586470"/>
              <a:ext cx="6691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Writes data to HTML file and creates crossfilter instance for that data.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BC504B-4D2C-49D7-BE07-F98F2ABC13C0}"/>
              </a:ext>
            </a:extLst>
          </p:cNvPr>
          <p:cNvGrpSpPr/>
          <p:nvPr/>
        </p:nvGrpSpPr>
        <p:grpSpPr>
          <a:xfrm>
            <a:off x="362463" y="2585819"/>
            <a:ext cx="9017244" cy="1200329"/>
            <a:chOff x="362463" y="2585819"/>
            <a:chExt cx="9017244" cy="12003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FEE1BA-D86B-4BBF-AC7D-A17F03007340}"/>
                </a:ext>
              </a:extLst>
            </p:cNvPr>
            <p:cNvSpPr/>
            <p:nvPr/>
          </p:nvSpPr>
          <p:spPr>
            <a:xfrm>
              <a:off x="362463" y="2934730"/>
              <a:ext cx="1762897" cy="5025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%filters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11ADE1-77FF-4913-AB2E-8DB0ADE1792D}"/>
                </a:ext>
              </a:extLst>
            </p:cNvPr>
            <p:cNvSpPr txBox="1"/>
            <p:nvPr/>
          </p:nvSpPr>
          <p:spPr>
            <a:xfrm>
              <a:off x="3023287" y="2585819"/>
              <a:ext cx="63564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HTML code:</a:t>
              </a:r>
              <a:r>
                <a:rPr lang="en-US" dirty="0"/>
                <a:t> 	Creates placeholder for widget.</a:t>
              </a:r>
            </a:p>
            <a:p>
              <a:endParaRPr lang="en-US" dirty="0"/>
            </a:p>
            <a:p>
              <a:r>
                <a:rPr lang="en-US" u="sng" dirty="0"/>
                <a:t>JS code:</a:t>
              </a:r>
              <a:r>
                <a:rPr lang="en-US" dirty="0"/>
                <a:t> 		Creates the options in the widget.</a:t>
              </a:r>
            </a:p>
            <a:p>
              <a:r>
                <a:rPr lang="en-US" dirty="0"/>
                <a:t>		Controls the filtering action using Crossfilter.js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DCDFA3-C8D2-4C7A-9B50-006F9A512BF2}"/>
              </a:ext>
            </a:extLst>
          </p:cNvPr>
          <p:cNvGrpSpPr/>
          <p:nvPr/>
        </p:nvGrpSpPr>
        <p:grpSpPr>
          <a:xfrm>
            <a:off x="362465" y="5836508"/>
            <a:ext cx="9651454" cy="502508"/>
            <a:chOff x="362465" y="5836508"/>
            <a:chExt cx="9651454" cy="5025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8D822A-ED13-497C-BF2F-55C32C96A2FE}"/>
                </a:ext>
              </a:extLst>
            </p:cNvPr>
            <p:cNvSpPr/>
            <p:nvPr/>
          </p:nvSpPr>
          <p:spPr>
            <a:xfrm>
              <a:off x="362465" y="5836508"/>
              <a:ext cx="1762897" cy="5025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%compile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BFF626-5A3C-4984-BBBB-BE5101B8A3E4}"/>
                </a:ext>
              </a:extLst>
            </p:cNvPr>
            <p:cNvSpPr txBox="1"/>
            <p:nvPr/>
          </p:nvSpPr>
          <p:spPr>
            <a:xfrm>
              <a:off x="3023287" y="5903096"/>
              <a:ext cx="6990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Stiches together all the temporary files and creates one HTML document.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D1C777-FA34-49B1-981F-D6661D7C692A}"/>
              </a:ext>
            </a:extLst>
          </p:cNvPr>
          <p:cNvGrpSpPr/>
          <p:nvPr/>
        </p:nvGrpSpPr>
        <p:grpSpPr>
          <a:xfrm>
            <a:off x="362463" y="4000667"/>
            <a:ext cx="8985184" cy="1200329"/>
            <a:chOff x="362463" y="4000667"/>
            <a:chExt cx="8985184" cy="12003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775486-2556-4794-A8CF-A191D057D30E}"/>
                </a:ext>
              </a:extLst>
            </p:cNvPr>
            <p:cNvSpPr/>
            <p:nvPr/>
          </p:nvSpPr>
          <p:spPr>
            <a:xfrm>
              <a:off x="362463" y="4349578"/>
              <a:ext cx="1762897" cy="5025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%scatter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56C946-E118-489B-9A49-372F992AF97A}"/>
                </a:ext>
              </a:extLst>
            </p:cNvPr>
            <p:cNvSpPr txBox="1"/>
            <p:nvPr/>
          </p:nvSpPr>
          <p:spPr>
            <a:xfrm>
              <a:off x="3023287" y="4000667"/>
              <a:ext cx="63243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HTML code:</a:t>
              </a:r>
              <a:r>
                <a:rPr lang="en-US" dirty="0"/>
                <a:t> 	Creates placeholder for scatterplot.</a:t>
              </a:r>
            </a:p>
            <a:p>
              <a:endParaRPr lang="en-US" dirty="0"/>
            </a:p>
            <a:p>
              <a:r>
                <a:rPr lang="en-US" u="sng" dirty="0"/>
                <a:t>JS code:</a:t>
              </a:r>
              <a:r>
                <a:rPr lang="en-US" dirty="0"/>
                <a:t> 		Creates the scatterplot using Plotly.js.</a:t>
              </a:r>
            </a:p>
            <a:p>
              <a:r>
                <a:rPr lang="en-US" dirty="0"/>
                <a:t>		Controls the filtering action using Crossfilter.js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0950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AF9EC54-EF40-421C-B798-580BFD73B9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3467" y="1588771"/>
            <a:ext cx="10905066" cy="3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63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mufg.jp/dam/csr/data/index_img_hero_001_sp.jpg">
            <a:extLst>
              <a:ext uri="{FF2B5EF4-FFF2-40B4-BE49-F238E27FC236}">
                <a16:creationId xmlns:a16="http://schemas.microsoft.com/office/drawing/2014/main" id="{01F1AECD-CF00-4568-9515-2922FF9BA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FBCB95-389E-4A3B-A32D-E5E26CD8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1554" y="1931495"/>
            <a:ext cx="8368893" cy="2995011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A4E45-233B-4B5C-B9A3-2791BF6F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212" y="2093976"/>
            <a:ext cx="8037576" cy="2670048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33A597-2C1E-4C69-9F4E-C97C20727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804" y="2280543"/>
            <a:ext cx="7708392" cy="1617688"/>
          </a:xfrm>
        </p:spPr>
        <p:txBody>
          <a:bodyPr>
            <a:normAutofit/>
          </a:bodyPr>
          <a:lstStyle/>
          <a:p>
            <a:r>
              <a:rPr lang="en-US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473095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C8921-3495-4ED4-8AC3-503EFEF0485C}"/>
              </a:ext>
            </a:extLst>
          </p:cNvPr>
          <p:cNvSpPr txBox="1"/>
          <p:nvPr/>
        </p:nvSpPr>
        <p:spPr>
          <a:xfrm>
            <a:off x="2370667" y="2187743"/>
            <a:ext cx="5293449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1</a:t>
            </a:r>
          </a:p>
        </p:txBody>
      </p: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8225AD30-AADB-48BD-A437-86666F06C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A1A4ED-79C2-4592-AB6C-A78A1A263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4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22D78261-DBC4-4181-9CAD-F0EBBF74A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65" y="643466"/>
            <a:ext cx="623626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82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61BD7-221B-4470-BB57-60508EB6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61413"/>
            <a:ext cx="5981228" cy="6102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664F6C-42B0-42A1-92E2-473C8A469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774" y="463755"/>
            <a:ext cx="6174375" cy="599471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4027D3-B502-481D-AB69-2B6300C62D95}"/>
              </a:ext>
            </a:extLst>
          </p:cNvPr>
          <p:cNvSpPr/>
          <p:nvPr/>
        </p:nvSpPr>
        <p:spPr>
          <a:xfrm>
            <a:off x="5664368" y="2778567"/>
            <a:ext cx="546405" cy="1206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68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91B7D4CC-ED2E-415B-AD83-7E791866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9" y="643466"/>
            <a:ext cx="896150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68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F495CD-FEAC-4954-8DD1-63D6AE54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00" y="81475"/>
            <a:ext cx="1952381" cy="13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AE542-93FC-4575-AADA-698E3948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48" y="0"/>
            <a:ext cx="699079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CFBD1C-3FA7-4C6F-917C-EFC159EE5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89" y="2649893"/>
            <a:ext cx="3076804" cy="309776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FC56C21D-7EB4-45DD-A3FD-53DE74D4B5C6}"/>
              </a:ext>
            </a:extLst>
          </p:cNvPr>
          <p:cNvSpPr/>
          <p:nvPr/>
        </p:nvSpPr>
        <p:spPr>
          <a:xfrm>
            <a:off x="1444565" y="1872236"/>
            <a:ext cx="1045028" cy="438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6D4B1F-E2EE-46EB-8B4B-9D07B5D93B73}"/>
              </a:ext>
            </a:extLst>
          </p:cNvPr>
          <p:cNvSpPr/>
          <p:nvPr/>
        </p:nvSpPr>
        <p:spPr>
          <a:xfrm>
            <a:off x="4102444" y="3657600"/>
            <a:ext cx="593125" cy="100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6E184-06BD-4F16-B3A9-44FC1E1F2C4E}"/>
              </a:ext>
            </a:extLst>
          </p:cNvPr>
          <p:cNvSpPr txBox="1"/>
          <p:nvPr/>
        </p:nvSpPr>
        <p:spPr>
          <a:xfrm>
            <a:off x="2481355" y="1768339"/>
            <a:ext cx="196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query results to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EB2C67-4FB3-4923-A0C2-5AA156D869C2}"/>
              </a:ext>
            </a:extLst>
          </p:cNvPr>
          <p:cNvSpPr txBox="1"/>
          <p:nvPr/>
        </p:nvSpPr>
        <p:spPr>
          <a:xfrm>
            <a:off x="3912974" y="4662618"/>
            <a:ext cx="1235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graphic to show only results from query.</a:t>
            </a:r>
          </a:p>
        </p:txBody>
      </p:sp>
    </p:spTree>
    <p:extLst>
      <p:ext uri="{BB962C8B-B14F-4D97-AF65-F5344CB8AC3E}">
        <p14:creationId xmlns:p14="http://schemas.microsoft.com/office/powerpoint/2010/main" val="3156127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E50F1D-3333-4075-80FC-2FA357E2EA7C}"/>
              </a:ext>
            </a:extLst>
          </p:cNvPr>
          <p:cNvSpPr/>
          <p:nvPr/>
        </p:nvSpPr>
        <p:spPr>
          <a:xfrm>
            <a:off x="601362" y="398142"/>
            <a:ext cx="1116227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findings;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psug.Findings_Shift_Plots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(findings);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(data=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findings,vars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=SEX RACE);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(name=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alt,data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findings,x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=alt_log2_baseline_uln_,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y=alt_log2_trialmean_uln_,color=AGEGR1,hist=y);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(name=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ast,data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findings,x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=ast_log2_baseline_uln_,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y=ast_log2_trialmean_uln_,color=AGEGR1,hist=y);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=findings_shift_plot.html,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title=Findings Shift Plots);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CF4D12-7D3F-4591-A600-336F5CEA6C81}"/>
              </a:ext>
            </a:extLst>
          </p:cNvPr>
          <p:cNvGraphicFramePr>
            <a:graphicFrameLocks noGrp="1"/>
          </p:cNvGraphicFramePr>
          <p:nvPr/>
        </p:nvGraphicFramePr>
        <p:xfrm>
          <a:off x="6695285" y="89658"/>
          <a:ext cx="5208391" cy="3339342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2699809">
                  <a:extLst>
                    <a:ext uri="{9D8B030D-6E8A-4147-A177-3AD203B41FA5}">
                      <a16:colId xmlns:a16="http://schemas.microsoft.com/office/drawing/2014/main" val="2985509508"/>
                    </a:ext>
                  </a:extLst>
                </a:gridCol>
                <a:gridCol w="2508582">
                  <a:extLst>
                    <a:ext uri="{9D8B030D-6E8A-4147-A177-3AD203B41FA5}">
                      <a16:colId xmlns:a16="http://schemas.microsoft.com/office/drawing/2014/main" val="2459908783"/>
                    </a:ext>
                  </a:extLst>
                </a:gridCol>
              </a:tblGrid>
              <a:tr h="371038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NAME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LABEL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837783"/>
                  </a:ext>
                </a:extLst>
              </a:tr>
              <a:tr h="371038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AGEGR1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Age Group 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697581"/>
                  </a:ext>
                </a:extLst>
              </a:tr>
              <a:tr h="371038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ALT_Log2_Baseline_ULN_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ALT Log2(Baseline/ULN)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235349"/>
                  </a:ext>
                </a:extLst>
              </a:tr>
              <a:tr h="371038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ALT_Log2_TrialMean_ULN_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ALT Log2(TrialMean/ULN)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59353"/>
                  </a:ext>
                </a:extLst>
              </a:tr>
              <a:tr h="371038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AST_Log2_Baseline_ULN_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AST Log2(Baseline/ULN)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4277457"/>
                  </a:ext>
                </a:extLst>
              </a:tr>
              <a:tr h="371038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AST_Log2_TrialMean_ULN_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AST Log2(TrialMean/ULN)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680799"/>
                  </a:ext>
                </a:extLst>
              </a:tr>
              <a:tr h="371038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RACE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Race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667841"/>
                  </a:ext>
                </a:extLst>
              </a:tr>
              <a:tr h="371038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SEX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Sex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726725"/>
                  </a:ext>
                </a:extLst>
              </a:tr>
              <a:tr h="371038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USUBJID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Unique Subject Identifier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704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035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CC8921-3495-4ED4-8AC3-503EFEF0485C}"/>
              </a:ext>
            </a:extLst>
          </p:cNvPr>
          <p:cNvSpPr txBox="1"/>
          <p:nvPr/>
        </p:nvSpPr>
        <p:spPr>
          <a:xfrm>
            <a:off x="2370667" y="2187743"/>
            <a:ext cx="5293449" cy="2482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2</a:t>
            </a:r>
          </a:p>
        </p:txBody>
      </p:sp>
      <p:pic>
        <p:nvPicPr>
          <p:cNvPr id="10" name="Graphic 5" descr="Teacher">
            <a:extLst>
              <a:ext uri="{FF2B5EF4-FFF2-40B4-BE49-F238E27FC236}">
                <a16:creationId xmlns:a16="http://schemas.microsoft.com/office/drawing/2014/main" id="{4DFA45FC-E27D-45BB-8E72-C79EF5612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11" name="Graphic 7">
            <a:extLst>
              <a:ext uri="{FF2B5EF4-FFF2-40B4-BE49-F238E27FC236}">
                <a16:creationId xmlns:a16="http://schemas.microsoft.com/office/drawing/2014/main" id="{A3124186-77C2-464B-9C38-3AF1A1458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up, table&#10;&#10;Description generated with very high confidence">
            <a:extLst>
              <a:ext uri="{FF2B5EF4-FFF2-40B4-BE49-F238E27FC236}">
                <a16:creationId xmlns:a16="http://schemas.microsoft.com/office/drawing/2014/main" id="{517F67FF-414E-49A0-80CA-DF78C5806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4" name="Google Shape;635;p32">
            <a:extLst>
              <a:ext uri="{FF2B5EF4-FFF2-40B4-BE49-F238E27FC236}">
                <a16:creationId xmlns:a16="http://schemas.microsoft.com/office/drawing/2014/main" id="{D138B3A7-0DCA-498C-9CF2-419A202A5B20}"/>
              </a:ext>
            </a:extLst>
          </p:cNvPr>
          <p:cNvSpPr/>
          <p:nvPr/>
        </p:nvSpPr>
        <p:spPr>
          <a:xfrm>
            <a:off x="1926844" y="696619"/>
            <a:ext cx="2779440" cy="3209886"/>
          </a:xfrm>
          <a:custGeom>
            <a:avLst/>
            <a:gdLst/>
            <a:ahLst/>
            <a:cxnLst/>
            <a:rect l="l" t="t" r="r" b="b"/>
            <a:pathLst>
              <a:path w="55260" h="63818" extrusionOk="0">
                <a:moveTo>
                  <a:pt x="27620" y="0"/>
                </a:moveTo>
                <a:lnTo>
                  <a:pt x="0" y="15965"/>
                </a:lnTo>
                <a:lnTo>
                  <a:pt x="0" y="47874"/>
                </a:lnTo>
                <a:lnTo>
                  <a:pt x="27620" y="63817"/>
                </a:lnTo>
                <a:lnTo>
                  <a:pt x="55260" y="47874"/>
                </a:lnTo>
                <a:lnTo>
                  <a:pt x="55260" y="15965"/>
                </a:lnTo>
                <a:lnTo>
                  <a:pt x="27620" y="0"/>
                </a:lnTo>
                <a:close/>
              </a:path>
            </a:pathLst>
          </a:custGeom>
          <a:solidFill>
            <a:srgbClr val="58A3BC">
              <a:alpha val="7686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FDF04-9C2A-4A87-A350-57952EC9C638}"/>
              </a:ext>
            </a:extLst>
          </p:cNvPr>
          <p:cNvSpPr txBox="1"/>
          <p:nvPr/>
        </p:nvSpPr>
        <p:spPr>
          <a:xfrm>
            <a:off x="1926844" y="1690996"/>
            <a:ext cx="2779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Risk based monitoring and remote site monitoring</a:t>
            </a:r>
          </a:p>
        </p:txBody>
      </p:sp>
      <p:sp>
        <p:nvSpPr>
          <p:cNvPr id="7" name="Google Shape;638;p32">
            <a:extLst>
              <a:ext uri="{FF2B5EF4-FFF2-40B4-BE49-F238E27FC236}">
                <a16:creationId xmlns:a16="http://schemas.microsoft.com/office/drawing/2014/main" id="{F2082186-8490-48FE-908A-E94E9789E7F0}"/>
              </a:ext>
            </a:extLst>
          </p:cNvPr>
          <p:cNvSpPr/>
          <p:nvPr/>
        </p:nvSpPr>
        <p:spPr>
          <a:xfrm>
            <a:off x="4706280" y="696619"/>
            <a:ext cx="2779439" cy="3209886"/>
          </a:xfrm>
          <a:custGeom>
            <a:avLst/>
            <a:gdLst/>
            <a:ahLst/>
            <a:cxnLst/>
            <a:rect l="l" t="t" r="r" b="b"/>
            <a:pathLst>
              <a:path w="55260" h="63818" extrusionOk="0">
                <a:moveTo>
                  <a:pt x="27620" y="0"/>
                </a:moveTo>
                <a:lnTo>
                  <a:pt x="0" y="15965"/>
                </a:lnTo>
                <a:lnTo>
                  <a:pt x="0" y="47874"/>
                </a:lnTo>
                <a:lnTo>
                  <a:pt x="27620" y="63817"/>
                </a:lnTo>
                <a:lnTo>
                  <a:pt x="55260" y="47874"/>
                </a:lnTo>
                <a:lnTo>
                  <a:pt x="55260" y="15965"/>
                </a:lnTo>
                <a:lnTo>
                  <a:pt x="27620" y="0"/>
                </a:lnTo>
                <a:close/>
              </a:path>
            </a:pathLst>
          </a:custGeom>
          <a:solidFill>
            <a:schemeClr val="bg2">
              <a:lumMod val="75000"/>
              <a:alpha val="7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452E2-69F1-4C93-9447-7D75B7C132B2}"/>
              </a:ext>
            </a:extLst>
          </p:cNvPr>
          <p:cNvSpPr txBox="1"/>
          <p:nvPr/>
        </p:nvSpPr>
        <p:spPr>
          <a:xfrm>
            <a:off x="4706280" y="2037343"/>
            <a:ext cx="27794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Identification of data issues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Google Shape;638;p32">
            <a:extLst>
              <a:ext uri="{FF2B5EF4-FFF2-40B4-BE49-F238E27FC236}">
                <a16:creationId xmlns:a16="http://schemas.microsoft.com/office/drawing/2014/main" id="{DAD16D62-ACBC-4E3D-8ABB-13A7E75ADC9D}"/>
              </a:ext>
            </a:extLst>
          </p:cNvPr>
          <p:cNvSpPr/>
          <p:nvPr/>
        </p:nvSpPr>
        <p:spPr>
          <a:xfrm>
            <a:off x="6088623" y="3103219"/>
            <a:ext cx="2779439" cy="3209886"/>
          </a:xfrm>
          <a:custGeom>
            <a:avLst/>
            <a:gdLst/>
            <a:ahLst/>
            <a:cxnLst/>
            <a:rect l="l" t="t" r="r" b="b"/>
            <a:pathLst>
              <a:path w="55260" h="63818" extrusionOk="0">
                <a:moveTo>
                  <a:pt x="27620" y="0"/>
                </a:moveTo>
                <a:lnTo>
                  <a:pt x="0" y="15965"/>
                </a:lnTo>
                <a:lnTo>
                  <a:pt x="0" y="47874"/>
                </a:lnTo>
                <a:lnTo>
                  <a:pt x="27620" y="63817"/>
                </a:lnTo>
                <a:lnTo>
                  <a:pt x="55260" y="47874"/>
                </a:lnTo>
                <a:lnTo>
                  <a:pt x="55260" y="15965"/>
                </a:lnTo>
                <a:lnTo>
                  <a:pt x="27620" y="0"/>
                </a:lnTo>
                <a:close/>
              </a:path>
            </a:pathLst>
          </a:custGeom>
          <a:solidFill>
            <a:schemeClr val="accent2">
              <a:lumMod val="50000"/>
              <a:alpha val="7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C53FFE-DEAC-4DD9-A64B-988F3DD4E476}"/>
              </a:ext>
            </a:extLst>
          </p:cNvPr>
          <p:cNvSpPr txBox="1"/>
          <p:nvPr/>
        </p:nvSpPr>
        <p:spPr>
          <a:xfrm>
            <a:off x="6088622" y="4138808"/>
            <a:ext cx="2779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Identification of covariates and feature analysis for modelling</a:t>
            </a:r>
          </a:p>
        </p:txBody>
      </p:sp>
      <p:sp>
        <p:nvSpPr>
          <p:cNvPr id="12" name="Google Shape;635;p32">
            <a:extLst>
              <a:ext uri="{FF2B5EF4-FFF2-40B4-BE49-F238E27FC236}">
                <a16:creationId xmlns:a16="http://schemas.microsoft.com/office/drawing/2014/main" id="{8600B3CD-7B85-4163-8C37-937CDCDFA386}"/>
              </a:ext>
            </a:extLst>
          </p:cNvPr>
          <p:cNvSpPr/>
          <p:nvPr/>
        </p:nvSpPr>
        <p:spPr>
          <a:xfrm>
            <a:off x="7485718" y="696619"/>
            <a:ext cx="2779440" cy="3209886"/>
          </a:xfrm>
          <a:custGeom>
            <a:avLst/>
            <a:gdLst/>
            <a:ahLst/>
            <a:cxnLst/>
            <a:rect l="l" t="t" r="r" b="b"/>
            <a:pathLst>
              <a:path w="55260" h="63818" extrusionOk="0">
                <a:moveTo>
                  <a:pt x="27620" y="0"/>
                </a:moveTo>
                <a:lnTo>
                  <a:pt x="0" y="15965"/>
                </a:lnTo>
                <a:lnTo>
                  <a:pt x="0" y="47874"/>
                </a:lnTo>
                <a:lnTo>
                  <a:pt x="27620" y="63817"/>
                </a:lnTo>
                <a:lnTo>
                  <a:pt x="55260" y="47874"/>
                </a:lnTo>
                <a:lnTo>
                  <a:pt x="55260" y="15965"/>
                </a:lnTo>
                <a:lnTo>
                  <a:pt x="27620" y="0"/>
                </a:lnTo>
                <a:close/>
              </a:path>
            </a:pathLst>
          </a:custGeom>
          <a:solidFill>
            <a:srgbClr val="58A3BC">
              <a:alpha val="7686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C55E60-1989-470B-8A16-69572A1357CC}"/>
              </a:ext>
            </a:extLst>
          </p:cNvPr>
          <p:cNvSpPr txBox="1"/>
          <p:nvPr/>
        </p:nvSpPr>
        <p:spPr>
          <a:xfrm>
            <a:off x="7551664" y="1736339"/>
            <a:ext cx="2779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Identification of safety signals in large amounts of data</a:t>
            </a:r>
          </a:p>
        </p:txBody>
      </p:sp>
      <p:sp>
        <p:nvSpPr>
          <p:cNvPr id="14" name="Google Shape;635;p32">
            <a:extLst>
              <a:ext uri="{FF2B5EF4-FFF2-40B4-BE49-F238E27FC236}">
                <a16:creationId xmlns:a16="http://schemas.microsoft.com/office/drawing/2014/main" id="{8815DA73-36BB-4572-A869-E2E1556DC41C}"/>
              </a:ext>
            </a:extLst>
          </p:cNvPr>
          <p:cNvSpPr/>
          <p:nvPr/>
        </p:nvSpPr>
        <p:spPr>
          <a:xfrm>
            <a:off x="3316561" y="3103347"/>
            <a:ext cx="2779440" cy="3209886"/>
          </a:xfrm>
          <a:custGeom>
            <a:avLst/>
            <a:gdLst/>
            <a:ahLst/>
            <a:cxnLst/>
            <a:rect l="l" t="t" r="r" b="b"/>
            <a:pathLst>
              <a:path w="55260" h="63818" extrusionOk="0">
                <a:moveTo>
                  <a:pt x="27620" y="0"/>
                </a:moveTo>
                <a:lnTo>
                  <a:pt x="0" y="15965"/>
                </a:lnTo>
                <a:lnTo>
                  <a:pt x="0" y="47874"/>
                </a:lnTo>
                <a:lnTo>
                  <a:pt x="27620" y="63817"/>
                </a:lnTo>
                <a:lnTo>
                  <a:pt x="55260" y="47874"/>
                </a:lnTo>
                <a:lnTo>
                  <a:pt x="55260" y="15965"/>
                </a:lnTo>
                <a:lnTo>
                  <a:pt x="27620" y="0"/>
                </a:lnTo>
                <a:close/>
              </a:path>
            </a:pathLst>
          </a:custGeom>
          <a:solidFill>
            <a:srgbClr val="FFFFFF">
              <a:alpha val="7686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05178D-BE9C-4EB9-A76C-6B0AD747BB0F}"/>
              </a:ext>
            </a:extLst>
          </p:cNvPr>
          <p:cNvSpPr txBox="1"/>
          <p:nvPr/>
        </p:nvSpPr>
        <p:spPr>
          <a:xfrm>
            <a:off x="3375134" y="4401152"/>
            <a:ext cx="2779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629EB7"/>
                </a:solidFill>
                <a:latin typeface="Arial Rounded MT Bold" panose="020F0704030504030204" pitchFamily="34" charset="0"/>
              </a:rPr>
              <a:t>Sharing results with stakeholders</a:t>
            </a:r>
          </a:p>
        </p:txBody>
      </p:sp>
      <p:grpSp>
        <p:nvGrpSpPr>
          <p:cNvPr id="16" name="Google Shape;6942;p47">
            <a:extLst>
              <a:ext uri="{FF2B5EF4-FFF2-40B4-BE49-F238E27FC236}">
                <a16:creationId xmlns:a16="http://schemas.microsoft.com/office/drawing/2014/main" id="{2B4C9605-1113-4059-9E0D-55B834D01A70}"/>
              </a:ext>
            </a:extLst>
          </p:cNvPr>
          <p:cNvGrpSpPr/>
          <p:nvPr/>
        </p:nvGrpSpPr>
        <p:grpSpPr>
          <a:xfrm>
            <a:off x="3178296" y="1241714"/>
            <a:ext cx="291280" cy="304068"/>
            <a:chOff x="-23229925" y="1970225"/>
            <a:chExt cx="296950" cy="296175"/>
          </a:xfrm>
          <a:solidFill>
            <a:srgbClr val="FFFFFF"/>
          </a:solidFill>
        </p:grpSpPr>
        <p:sp>
          <p:nvSpPr>
            <p:cNvPr id="17" name="Google Shape;6943;p47">
              <a:extLst>
                <a:ext uri="{FF2B5EF4-FFF2-40B4-BE49-F238E27FC236}">
                  <a16:creationId xmlns:a16="http://schemas.microsoft.com/office/drawing/2014/main" id="{488DA1F1-1028-441B-9525-2EC5E821B9AE}"/>
                </a:ext>
              </a:extLst>
            </p:cNvPr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944;p47">
              <a:extLst>
                <a:ext uri="{FF2B5EF4-FFF2-40B4-BE49-F238E27FC236}">
                  <a16:creationId xmlns:a16="http://schemas.microsoft.com/office/drawing/2014/main" id="{B036ACCB-FB04-43AE-A9B3-89AA934059C3}"/>
                </a:ext>
              </a:extLst>
            </p:cNvPr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945;p47">
              <a:extLst>
                <a:ext uri="{FF2B5EF4-FFF2-40B4-BE49-F238E27FC236}">
                  <a16:creationId xmlns:a16="http://schemas.microsoft.com/office/drawing/2014/main" id="{0782FBEB-E792-4E2A-B0A6-432C67CC4544}"/>
                </a:ext>
              </a:extLst>
            </p:cNvPr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946;p47">
              <a:extLst>
                <a:ext uri="{FF2B5EF4-FFF2-40B4-BE49-F238E27FC236}">
                  <a16:creationId xmlns:a16="http://schemas.microsoft.com/office/drawing/2014/main" id="{BBE1EA5E-60DB-4794-AAA7-9BF5B20A5840}"/>
                </a:ext>
              </a:extLst>
            </p:cNvPr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387;p46">
            <a:extLst>
              <a:ext uri="{FF2B5EF4-FFF2-40B4-BE49-F238E27FC236}">
                <a16:creationId xmlns:a16="http://schemas.microsoft.com/office/drawing/2014/main" id="{79635FFF-A630-400C-9617-E072EB358864}"/>
              </a:ext>
            </a:extLst>
          </p:cNvPr>
          <p:cNvGrpSpPr/>
          <p:nvPr/>
        </p:nvGrpSpPr>
        <p:grpSpPr>
          <a:xfrm>
            <a:off x="5918943" y="1236263"/>
            <a:ext cx="338529" cy="335807"/>
            <a:chOff x="-33676975" y="2275050"/>
            <a:chExt cx="295375" cy="293000"/>
          </a:xfrm>
          <a:solidFill>
            <a:srgbClr val="FFFFFF"/>
          </a:solidFill>
        </p:grpSpPr>
        <p:sp>
          <p:nvSpPr>
            <p:cNvPr id="22" name="Google Shape;6388;p46">
              <a:extLst>
                <a:ext uri="{FF2B5EF4-FFF2-40B4-BE49-F238E27FC236}">
                  <a16:creationId xmlns:a16="http://schemas.microsoft.com/office/drawing/2014/main" id="{3DC9F96B-9E4A-4F46-882D-190730F79443}"/>
                </a:ext>
              </a:extLst>
            </p:cNvPr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89;p46">
              <a:extLst>
                <a:ext uri="{FF2B5EF4-FFF2-40B4-BE49-F238E27FC236}">
                  <a16:creationId xmlns:a16="http://schemas.microsoft.com/office/drawing/2014/main" id="{518207BC-3D38-4186-9E54-DEDB4C7B9BDD}"/>
                </a:ext>
              </a:extLst>
            </p:cNvPr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90;p46">
              <a:extLst>
                <a:ext uri="{FF2B5EF4-FFF2-40B4-BE49-F238E27FC236}">
                  <a16:creationId xmlns:a16="http://schemas.microsoft.com/office/drawing/2014/main" id="{B92A6226-8FB9-43AD-8F77-A6751E798A1B}"/>
                </a:ext>
              </a:extLst>
            </p:cNvPr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4336;p41">
            <a:extLst>
              <a:ext uri="{FF2B5EF4-FFF2-40B4-BE49-F238E27FC236}">
                <a16:creationId xmlns:a16="http://schemas.microsoft.com/office/drawing/2014/main" id="{4A5C86A7-B6F6-4B7A-AF3C-1E02A3D4B6CB}"/>
              </a:ext>
            </a:extLst>
          </p:cNvPr>
          <p:cNvGrpSpPr/>
          <p:nvPr/>
        </p:nvGrpSpPr>
        <p:grpSpPr>
          <a:xfrm>
            <a:off x="7370068" y="3641389"/>
            <a:ext cx="231303" cy="231315"/>
            <a:chOff x="1487200" y="2021475"/>
            <a:chExt cx="483125" cy="483150"/>
          </a:xfrm>
          <a:solidFill>
            <a:srgbClr val="FFFFFF"/>
          </a:solidFill>
        </p:grpSpPr>
        <p:sp>
          <p:nvSpPr>
            <p:cNvPr id="32" name="Google Shape;4337;p41">
              <a:extLst>
                <a:ext uri="{FF2B5EF4-FFF2-40B4-BE49-F238E27FC236}">
                  <a16:creationId xmlns:a16="http://schemas.microsoft.com/office/drawing/2014/main" id="{55138FE6-B620-466E-84EA-1AA3342CE579}"/>
                </a:ext>
              </a:extLst>
            </p:cNvPr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" name="Google Shape;4338;p41">
              <a:extLst>
                <a:ext uri="{FF2B5EF4-FFF2-40B4-BE49-F238E27FC236}">
                  <a16:creationId xmlns:a16="http://schemas.microsoft.com/office/drawing/2014/main" id="{15D17CE0-A0D4-4F2E-A578-9015A8BF075C}"/>
                </a:ext>
              </a:extLst>
            </p:cNvPr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4" name="Google Shape;4339;p41">
              <a:extLst>
                <a:ext uri="{FF2B5EF4-FFF2-40B4-BE49-F238E27FC236}">
                  <a16:creationId xmlns:a16="http://schemas.microsoft.com/office/drawing/2014/main" id="{A43CAC72-8B27-4B58-8A5F-247D4967AD58}"/>
                </a:ext>
              </a:extLst>
            </p:cNvPr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5" name="Google Shape;4340;p41">
              <a:extLst>
                <a:ext uri="{FF2B5EF4-FFF2-40B4-BE49-F238E27FC236}">
                  <a16:creationId xmlns:a16="http://schemas.microsoft.com/office/drawing/2014/main" id="{0A33A94A-DCC7-47AA-9726-F87FDEB0F367}"/>
                </a:ext>
              </a:extLst>
            </p:cNvPr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6884;p47">
            <a:extLst>
              <a:ext uri="{FF2B5EF4-FFF2-40B4-BE49-F238E27FC236}">
                <a16:creationId xmlns:a16="http://schemas.microsoft.com/office/drawing/2014/main" id="{89C18783-B466-40E5-8B6D-20FDB270F85B}"/>
              </a:ext>
            </a:extLst>
          </p:cNvPr>
          <p:cNvGrpSpPr/>
          <p:nvPr/>
        </p:nvGrpSpPr>
        <p:grpSpPr>
          <a:xfrm>
            <a:off x="8722423" y="1185102"/>
            <a:ext cx="334915" cy="316200"/>
            <a:chOff x="-25844850" y="2357750"/>
            <a:chExt cx="296175" cy="279625"/>
          </a:xfrm>
          <a:solidFill>
            <a:schemeClr val="bg1"/>
          </a:solidFill>
        </p:grpSpPr>
        <p:sp>
          <p:nvSpPr>
            <p:cNvPr id="37" name="Google Shape;6885;p47">
              <a:extLst>
                <a:ext uri="{FF2B5EF4-FFF2-40B4-BE49-F238E27FC236}">
                  <a16:creationId xmlns:a16="http://schemas.microsoft.com/office/drawing/2014/main" id="{09B3305A-479E-4B01-ADF7-BA09CA64DCBD}"/>
                </a:ext>
              </a:extLst>
            </p:cNvPr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86;p47">
              <a:extLst>
                <a:ext uri="{FF2B5EF4-FFF2-40B4-BE49-F238E27FC236}">
                  <a16:creationId xmlns:a16="http://schemas.microsoft.com/office/drawing/2014/main" id="{6976B203-065E-4641-B5D5-4426F1BE99ED}"/>
                </a:ext>
              </a:extLst>
            </p:cNvPr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87;p47">
              <a:extLst>
                <a:ext uri="{FF2B5EF4-FFF2-40B4-BE49-F238E27FC236}">
                  <a16:creationId xmlns:a16="http://schemas.microsoft.com/office/drawing/2014/main" id="{B1B805EF-6E67-440A-B216-207AFE7FF17E}"/>
                </a:ext>
              </a:extLst>
            </p:cNvPr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88;p47">
              <a:extLst>
                <a:ext uri="{FF2B5EF4-FFF2-40B4-BE49-F238E27FC236}">
                  <a16:creationId xmlns:a16="http://schemas.microsoft.com/office/drawing/2014/main" id="{4E07EB5B-1FCB-4648-AC8A-452521DBB1E9}"/>
                </a:ext>
              </a:extLst>
            </p:cNvPr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89;p47">
              <a:extLst>
                <a:ext uri="{FF2B5EF4-FFF2-40B4-BE49-F238E27FC236}">
                  <a16:creationId xmlns:a16="http://schemas.microsoft.com/office/drawing/2014/main" id="{1683C1C4-B8BF-40C0-8AC3-2637738AC502}"/>
                </a:ext>
              </a:extLst>
            </p:cNvPr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90;p47">
              <a:extLst>
                <a:ext uri="{FF2B5EF4-FFF2-40B4-BE49-F238E27FC236}">
                  <a16:creationId xmlns:a16="http://schemas.microsoft.com/office/drawing/2014/main" id="{9CCBA3D1-4B9B-42F3-A330-AF64C1C61EB7}"/>
                </a:ext>
              </a:extLst>
            </p:cNvPr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163;p50">
            <a:extLst>
              <a:ext uri="{FF2B5EF4-FFF2-40B4-BE49-F238E27FC236}">
                <a16:creationId xmlns:a16="http://schemas.microsoft.com/office/drawing/2014/main" id="{C9C76F60-EF40-4751-8423-AD5E9C0BE57E}"/>
              </a:ext>
            </a:extLst>
          </p:cNvPr>
          <p:cNvGrpSpPr/>
          <p:nvPr/>
        </p:nvGrpSpPr>
        <p:grpSpPr>
          <a:xfrm>
            <a:off x="4555293" y="3629989"/>
            <a:ext cx="329595" cy="327823"/>
            <a:chOff x="-5635200" y="2037975"/>
            <a:chExt cx="293025" cy="291450"/>
          </a:xfrm>
        </p:grpSpPr>
        <p:sp>
          <p:nvSpPr>
            <p:cNvPr id="50" name="Google Shape;8164;p50">
              <a:extLst>
                <a:ext uri="{FF2B5EF4-FFF2-40B4-BE49-F238E27FC236}">
                  <a16:creationId xmlns:a16="http://schemas.microsoft.com/office/drawing/2014/main" id="{E9C71F19-3732-4D27-9208-D8AD4D0BBE5E}"/>
                </a:ext>
              </a:extLst>
            </p:cNvPr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165;p50">
              <a:extLst>
                <a:ext uri="{FF2B5EF4-FFF2-40B4-BE49-F238E27FC236}">
                  <a16:creationId xmlns:a16="http://schemas.microsoft.com/office/drawing/2014/main" id="{B7E39114-7480-4975-BD1A-5713D1BCD8C8}"/>
                </a:ext>
              </a:extLst>
            </p:cNvPr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0776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7403C876-C9E7-48F3-84E3-37F12A5B6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7" y="643466"/>
            <a:ext cx="105446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94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96BF4119-81AF-4C53-8AB5-28ED032579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6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FEE4E2-F74A-4C9F-BF52-67EFC88C533C}"/>
              </a:ext>
            </a:extLst>
          </p:cNvPr>
          <p:cNvSpPr/>
          <p:nvPr/>
        </p:nvSpPr>
        <p:spPr>
          <a:xfrm>
            <a:off x="248575" y="1756895"/>
            <a:ext cx="11496583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AE;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psug.AE_Incidence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(AE);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scatter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(name=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aevolcano,data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AE,x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RiskDiff,y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=NegLog10_Raw_p,color=RR,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Count,frames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TimeWindowNum,ID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=AEDECOD);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b="1" i="1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htmlout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aeincidence.html,title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=AE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Volcano Plot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6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3B8FC4-7912-4118-9D54-8A19412DF7FB}"/>
              </a:ext>
            </a:extLst>
          </p:cNvPr>
          <p:cNvGraphicFramePr>
            <a:graphicFrameLocks noGrp="1"/>
          </p:cNvGraphicFramePr>
          <p:nvPr/>
        </p:nvGraphicFramePr>
        <p:xfrm>
          <a:off x="5663953" y="405133"/>
          <a:ext cx="6081205" cy="2728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4121">
                  <a:extLst>
                    <a:ext uri="{9D8B030D-6E8A-4147-A177-3AD203B41FA5}">
                      <a16:colId xmlns:a16="http://schemas.microsoft.com/office/drawing/2014/main" val="4178378345"/>
                    </a:ext>
                  </a:extLst>
                </a:gridCol>
                <a:gridCol w="3947084">
                  <a:extLst>
                    <a:ext uri="{9D8B030D-6E8A-4147-A177-3AD203B41FA5}">
                      <a16:colId xmlns:a16="http://schemas.microsoft.com/office/drawing/2014/main" val="2588208667"/>
                    </a:ext>
                  </a:extLst>
                </a:gridCol>
              </a:tblGrid>
              <a:tr h="389812">
                <a:tc>
                  <a:txBody>
                    <a:bodyPr/>
                    <a:lstStyle/>
                    <a:p>
                      <a:pPr marL="0" marR="0" algn="l" defTabSz="914377" rtl="0" eaLnBrk="1" latinLnBrk="0" hangingPunct="1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42545" marR="42545" marT="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LABEL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 anchor="b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93025"/>
                  </a:ext>
                </a:extLst>
              </a:tr>
              <a:tr h="389812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AEBODSYS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Body System or Organ Class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880388"/>
                  </a:ext>
                </a:extLst>
              </a:tr>
              <a:tr h="389812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Count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Number of subjects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444876"/>
                  </a:ext>
                </a:extLst>
              </a:tr>
              <a:tr h="389812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NegLog10_Raw_p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-log10(Raw p-value)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371995"/>
                  </a:ext>
                </a:extLst>
              </a:tr>
              <a:tr h="389812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RR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Relative Risk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056032"/>
                  </a:ext>
                </a:extLst>
              </a:tr>
              <a:tr h="389812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RiskDiff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Risk Difference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359460"/>
                  </a:ext>
                </a:extLst>
              </a:tr>
              <a:tr h="389812"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>
                          <a:effectLst/>
                        </a:rPr>
                        <a:t>TimeWindowNum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35"/>
                        </a:spcBef>
                        <a:spcAft>
                          <a:spcPts val="335"/>
                        </a:spcAft>
                      </a:pPr>
                      <a:r>
                        <a:rPr lang="en-US" sz="1800" dirty="0">
                          <a:effectLst/>
                        </a:rPr>
                        <a:t>Time Window based on Study Days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2545" marR="42545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66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5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mufg.jp/dam/csr/data/index_img_hero_001_sp.jpg">
            <a:extLst>
              <a:ext uri="{FF2B5EF4-FFF2-40B4-BE49-F238E27FC236}">
                <a16:creationId xmlns:a16="http://schemas.microsoft.com/office/drawing/2014/main" id="{01F1AECD-CF00-4568-9515-2922FF9BA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FBCB95-389E-4A3B-A32D-E5E26CD8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1554" y="1931495"/>
            <a:ext cx="8368893" cy="2995011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A4E45-233B-4B5C-B9A3-2791BF6F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212" y="2093976"/>
            <a:ext cx="8037576" cy="2670048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33A597-2C1E-4C69-9F4E-C97C20727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804" y="2280543"/>
            <a:ext cx="7708392" cy="161768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63325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BD86F-F8E5-E64B-9D14-2D50C6CA87F9}"/>
              </a:ext>
            </a:extLst>
          </p:cNvPr>
          <p:cNvSpPr txBox="1"/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defRPr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44FDB-07A7-1340-93B2-E0853F1A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300" y="1549400"/>
            <a:ext cx="6781800" cy="448310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Advantages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Modular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Sharable without using expensive software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Run close to the Source Data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Securing Data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Extensibility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Other types of charts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Build a library of Interactive Graphics (like JMP Clinical)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Use other JavaScript Charting libraries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Use of SAS Web-based technologies to interactively write the macro code</a:t>
            </a:r>
          </a:p>
          <a:p>
            <a:pPr lvl="2"/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Code and Examples available at </a:t>
            </a:r>
            <a:r>
              <a:rPr lang="en-US" sz="2000" dirty="0">
                <a:solidFill>
                  <a:srgbClr val="000000"/>
                </a:solidFill>
                <a:hlinkClick r:id="rId3"/>
              </a:rPr>
              <a:t>https://rajkboddu.github.io/PharmaSUG2019.html</a:t>
            </a:r>
            <a:r>
              <a:rPr lang="en-US" sz="2000" dirty="0">
                <a:solidFill>
                  <a:srgbClr val="000000"/>
                </a:solidFill>
              </a:rPr>
              <a:t>. </a:t>
            </a:r>
          </a:p>
          <a:p>
            <a:pPr marL="0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278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60474-0DCA-49E9-9184-E3BB09AFD942}"/>
              </a:ext>
            </a:extLst>
          </p:cNvPr>
          <p:cNvSpPr txBox="1"/>
          <p:nvPr/>
        </p:nvSpPr>
        <p:spPr>
          <a:xfrm>
            <a:off x="184355" y="987070"/>
            <a:ext cx="1145212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Plotly JavaScript Graphing Library.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Accessed April 29, 2019.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https://plot.ly/javascript/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Square, Inc. “Crossfilter.”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Accessed April 29, 2019.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https://square.github.io/crossfilter/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SAS Institute Inc. “SAS® Help Center: Syntax: PROC STREAM.”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Accessed April 29, 2019.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https://go.documentation.sas.com/?docsetId=proc&amp;docsetTarget=p06pqn7v5nkz02n0zkpq7832j1yp.htm&amp;docsetVersion=9.4&amp;locale=en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SAS Institute Inc. “SAS® Help Center: Syntax: PROC JSON.”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Accessed April 29, 2019.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https://documentation.sas.com/?docsetId=proc&amp;docsetTarget=p06hstivs0b3hsn1cb4zclxukkut.htm&amp;docsetVersion=9.4&amp;locale=en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SAS Institute Inc. “Clinical Data Analysis Software | JMP Clinical.”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Accessed April 29, 2019.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https://www.jmp.com/en_my/software/clinical-data-analysis-software.html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SAS Institute Inc. “Findings Shift Plots | JMP Clinical.”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Accessed April 29, 2019.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https://www.jmp.com/support/downloads/JMPC71_documentation/Content/JMPCUserGuide/OP_C_FI_0003.htm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SAS Institute Inc. “AE Incidence Screen | JMP Clinical.”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Accessed April 29, 2019.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https://www.jmp.com/support/downloads/JMPC71_documentation/Content/JMPCUserGuide/OP_C_EV_0004.htm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“Plotly.js + Crossfilter.js.”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Accessed April 29, 2019.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https://plotly.github.io/plotly.js-crossfilter.js/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1D70C-9907-41A1-97ED-7614583D4F28}"/>
              </a:ext>
            </a:extLst>
          </p:cNvPr>
          <p:cNvSpPr txBox="1"/>
          <p:nvPr/>
        </p:nvSpPr>
        <p:spPr>
          <a:xfrm>
            <a:off x="184355" y="81464"/>
            <a:ext cx="4741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REFERENCES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19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5C6E3ED-4504-4F1C-97A4-8CD7B4AAD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58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149E-C3DD-4EFE-84AB-E3395C7E2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5" cy="16927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Interactive Data Visualization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8855B13-99BE-477A-AD57-243A32F1DF2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78849" y="1"/>
            <a:ext cx="6313151" cy="6857999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ED6433-DEEF-435D-940C-08986C22E808}"/>
              </a:ext>
            </a:extLst>
          </p:cNvPr>
          <p:cNvSpPr txBox="1"/>
          <p:nvPr/>
        </p:nvSpPr>
        <p:spPr>
          <a:xfrm>
            <a:off x="929377" y="3618191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“interactive data visualization</a:t>
            </a:r>
            <a:r>
              <a:rPr lang="en-US" dirty="0"/>
              <a:t> enables direct actions on a plot to change elements and link between multiple plots”</a:t>
            </a:r>
          </a:p>
        </p:txBody>
      </p:sp>
      <p:pic>
        <p:nvPicPr>
          <p:cNvPr id="2052" name="Picture 4" descr="Image result for wikipedia logo">
            <a:extLst>
              <a:ext uri="{FF2B5EF4-FFF2-40B4-BE49-F238E27FC236}">
                <a16:creationId xmlns:a16="http://schemas.microsoft.com/office/drawing/2014/main" id="{40C96711-C3BA-4740-A0E0-C3184424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755" y="4541521"/>
            <a:ext cx="1748143" cy="44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3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273FE9C-5053-4054-A9F0-2C7A2B4E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3719" y="643467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AAF2B6-C9C8-4A41-8D17-136ACA9FF0DF}"/>
              </a:ext>
            </a:extLst>
          </p:cNvPr>
          <p:cNvSpPr/>
          <p:nvPr/>
        </p:nvSpPr>
        <p:spPr>
          <a:xfrm>
            <a:off x="2500923" y="5892800"/>
            <a:ext cx="2336800" cy="321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3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D1EC03F-703D-4ABB-835B-9F4E56673E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r="1763"/>
          <a:stretch/>
        </p:blipFill>
        <p:spPr>
          <a:xfrm>
            <a:off x="643467" y="1233699"/>
            <a:ext cx="3278292" cy="14441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994CF-2A11-424D-8E20-C694EBD7D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93" y="1557228"/>
            <a:ext cx="3743538" cy="3743538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81BE9-A497-4FE7-A956-7C8BDB945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7" y="643466"/>
            <a:ext cx="2624662" cy="2624662"/>
          </a:xfrm>
          <a:prstGeom prst="rect">
            <a:avLst/>
          </a:prstGeom>
        </p:spPr>
      </p:pic>
      <p:pic>
        <p:nvPicPr>
          <p:cNvPr id="11" name="Picture 10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F9918EDB-DC6A-49CE-967A-27CC3F80A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381767"/>
            <a:ext cx="3278292" cy="1040857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0C39969-E5DF-433C-BC9A-CA8E09120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51" y="3589863"/>
            <a:ext cx="2643992" cy="26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24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mufg.jp/dam/csr/data/index_img_hero_001_sp.jpg">
            <a:extLst>
              <a:ext uri="{FF2B5EF4-FFF2-40B4-BE49-F238E27FC236}">
                <a16:creationId xmlns:a16="http://schemas.microsoft.com/office/drawing/2014/main" id="{01F1AECD-CF00-4568-9515-2922FF9BA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FBCB95-389E-4A3B-A32D-E5E26CD8F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1554" y="1931495"/>
            <a:ext cx="8368893" cy="2995011"/>
          </a:xfrm>
          <a:prstGeom prst="rect">
            <a:avLst/>
          </a:prstGeom>
          <a:solidFill>
            <a:schemeClr val="bg1">
              <a:alpha val="80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8A4E45-233B-4B5C-B9A3-2791BF6F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7212" y="2093976"/>
            <a:ext cx="8037576" cy="2670048"/>
          </a:xfrm>
          <a:prstGeom prst="rect">
            <a:avLst/>
          </a:prstGeom>
          <a:noFill/>
          <a:ln w="190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33A597-2C1E-4C69-9F4E-C97C20727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1804" y="2280543"/>
            <a:ext cx="7708392" cy="1617688"/>
          </a:xfrm>
        </p:spPr>
        <p:txBody>
          <a:bodyPr>
            <a:normAutofit/>
          </a:bodyPr>
          <a:lstStyle/>
          <a:p>
            <a:r>
              <a:rPr lang="en-US" sz="5600" dirty="0"/>
              <a:t>Overview of Methodology</a:t>
            </a:r>
          </a:p>
        </p:txBody>
      </p:sp>
    </p:spTree>
    <p:extLst>
      <p:ext uri="{BB962C8B-B14F-4D97-AF65-F5344CB8AC3E}">
        <p14:creationId xmlns:p14="http://schemas.microsoft.com/office/powerpoint/2010/main" val="3835255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8C6168-51C7-4389-BC7B-E5BE25D4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9" y="340895"/>
            <a:ext cx="3013105" cy="163719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9419C20-9107-4050-9903-38A6CBF18394}"/>
              </a:ext>
            </a:extLst>
          </p:cNvPr>
          <p:cNvGraphicFramePr>
            <a:graphicFrameLocks noGrp="1"/>
          </p:cNvGraphicFramePr>
          <p:nvPr/>
        </p:nvGraphicFramePr>
        <p:xfrm>
          <a:off x="4827479" y="683795"/>
          <a:ext cx="1460840" cy="95139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92168">
                  <a:extLst>
                    <a:ext uri="{9D8B030D-6E8A-4147-A177-3AD203B41FA5}">
                      <a16:colId xmlns:a16="http://schemas.microsoft.com/office/drawing/2014/main" val="1143587160"/>
                    </a:ext>
                  </a:extLst>
                </a:gridCol>
                <a:gridCol w="292168">
                  <a:extLst>
                    <a:ext uri="{9D8B030D-6E8A-4147-A177-3AD203B41FA5}">
                      <a16:colId xmlns:a16="http://schemas.microsoft.com/office/drawing/2014/main" val="3133131259"/>
                    </a:ext>
                  </a:extLst>
                </a:gridCol>
                <a:gridCol w="292168">
                  <a:extLst>
                    <a:ext uri="{9D8B030D-6E8A-4147-A177-3AD203B41FA5}">
                      <a16:colId xmlns:a16="http://schemas.microsoft.com/office/drawing/2014/main" val="175372189"/>
                    </a:ext>
                  </a:extLst>
                </a:gridCol>
                <a:gridCol w="292168">
                  <a:extLst>
                    <a:ext uri="{9D8B030D-6E8A-4147-A177-3AD203B41FA5}">
                      <a16:colId xmlns:a16="http://schemas.microsoft.com/office/drawing/2014/main" val="729381930"/>
                    </a:ext>
                  </a:extLst>
                </a:gridCol>
                <a:gridCol w="292168">
                  <a:extLst>
                    <a:ext uri="{9D8B030D-6E8A-4147-A177-3AD203B41FA5}">
                      <a16:colId xmlns:a16="http://schemas.microsoft.com/office/drawing/2014/main" val="927633130"/>
                    </a:ext>
                  </a:extLst>
                </a:gridCol>
              </a:tblGrid>
              <a:tr h="448476">
                <a:tc>
                  <a:txBody>
                    <a:bodyPr/>
                    <a:lstStyle/>
                    <a:p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6794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75593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DFCE2763-7A5C-4514-BD72-4EC82C6B9E3E}"/>
              </a:ext>
            </a:extLst>
          </p:cNvPr>
          <p:cNvSpPr/>
          <p:nvPr/>
        </p:nvSpPr>
        <p:spPr>
          <a:xfrm>
            <a:off x="6733373" y="842252"/>
            <a:ext cx="788731" cy="634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select box">
            <a:extLst>
              <a:ext uri="{FF2B5EF4-FFF2-40B4-BE49-F238E27FC236}">
                <a16:creationId xmlns:a16="http://schemas.microsoft.com/office/drawing/2014/main" id="{8D7F0066-11D8-4CFA-8D60-38087749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43" y="4879909"/>
            <a:ext cx="3333751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61FB302-2F15-4BE2-95EC-DBA2FB2580B5}"/>
              </a:ext>
            </a:extLst>
          </p:cNvPr>
          <p:cNvGraphicFramePr>
            <a:graphicFrameLocks noGrp="1"/>
          </p:cNvGraphicFramePr>
          <p:nvPr/>
        </p:nvGraphicFramePr>
        <p:xfrm>
          <a:off x="4827479" y="4719307"/>
          <a:ext cx="1460840" cy="95139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92168">
                  <a:extLst>
                    <a:ext uri="{9D8B030D-6E8A-4147-A177-3AD203B41FA5}">
                      <a16:colId xmlns:a16="http://schemas.microsoft.com/office/drawing/2014/main" val="1143587160"/>
                    </a:ext>
                  </a:extLst>
                </a:gridCol>
                <a:gridCol w="292168">
                  <a:extLst>
                    <a:ext uri="{9D8B030D-6E8A-4147-A177-3AD203B41FA5}">
                      <a16:colId xmlns:a16="http://schemas.microsoft.com/office/drawing/2014/main" val="3133131259"/>
                    </a:ext>
                  </a:extLst>
                </a:gridCol>
                <a:gridCol w="292168">
                  <a:extLst>
                    <a:ext uri="{9D8B030D-6E8A-4147-A177-3AD203B41FA5}">
                      <a16:colId xmlns:a16="http://schemas.microsoft.com/office/drawing/2014/main" val="175372189"/>
                    </a:ext>
                  </a:extLst>
                </a:gridCol>
                <a:gridCol w="292168">
                  <a:extLst>
                    <a:ext uri="{9D8B030D-6E8A-4147-A177-3AD203B41FA5}">
                      <a16:colId xmlns:a16="http://schemas.microsoft.com/office/drawing/2014/main" val="729381930"/>
                    </a:ext>
                  </a:extLst>
                </a:gridCol>
                <a:gridCol w="292168">
                  <a:extLst>
                    <a:ext uri="{9D8B030D-6E8A-4147-A177-3AD203B41FA5}">
                      <a16:colId xmlns:a16="http://schemas.microsoft.com/office/drawing/2014/main" val="927633130"/>
                    </a:ext>
                  </a:extLst>
                </a:gridCol>
              </a:tblGrid>
              <a:tr h="448476">
                <a:tc>
                  <a:txBody>
                    <a:bodyPr/>
                    <a:lstStyle/>
                    <a:p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67949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----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75593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09382255-1C22-4D56-924B-4D00204306FF}"/>
              </a:ext>
            </a:extLst>
          </p:cNvPr>
          <p:cNvSpPr/>
          <p:nvPr/>
        </p:nvSpPr>
        <p:spPr>
          <a:xfrm>
            <a:off x="6733373" y="5220663"/>
            <a:ext cx="788731" cy="634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A29595-82AC-4FD3-9591-545F638E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125" y="4719306"/>
            <a:ext cx="3013105" cy="1637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593D8B-E2AB-42BC-9B3B-823DD0C73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157" y="340895"/>
            <a:ext cx="1685715" cy="16190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C23718-B65E-471F-98F2-0DAE62232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123" y="2824603"/>
            <a:ext cx="1685715" cy="161904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24978351-71BF-425A-BB46-0BC5458605C6}"/>
              </a:ext>
            </a:extLst>
          </p:cNvPr>
          <p:cNvSpPr/>
          <p:nvPr/>
        </p:nvSpPr>
        <p:spPr>
          <a:xfrm rot="19280156">
            <a:off x="6664808" y="3726789"/>
            <a:ext cx="788731" cy="634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BECA3-CDDF-4771-A6E5-F0A7C1517230}"/>
              </a:ext>
            </a:extLst>
          </p:cNvPr>
          <p:cNvSpPr txBox="1"/>
          <p:nvPr/>
        </p:nvSpPr>
        <p:spPr>
          <a:xfrm>
            <a:off x="1105867" y="1978090"/>
            <a:ext cx="22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1 (Source)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B4A54-A79D-4FF6-9B0A-C959A9A5F56A}"/>
              </a:ext>
            </a:extLst>
          </p:cNvPr>
          <p:cNvGrpSpPr/>
          <p:nvPr/>
        </p:nvGrpSpPr>
        <p:grpSpPr>
          <a:xfrm>
            <a:off x="3816220" y="842252"/>
            <a:ext cx="788732" cy="915551"/>
            <a:chOff x="3816220" y="842252"/>
            <a:chExt cx="788732" cy="915551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54BCF23C-6BDA-416A-B818-DCB72B8FBA4A}"/>
                </a:ext>
              </a:extLst>
            </p:cNvPr>
            <p:cNvSpPr/>
            <p:nvPr/>
          </p:nvSpPr>
          <p:spPr>
            <a:xfrm>
              <a:off x="3816221" y="842252"/>
              <a:ext cx="788731" cy="6344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F12D8B-DA13-4F83-89E2-48D33A2E25F8}"/>
                </a:ext>
              </a:extLst>
            </p:cNvPr>
            <p:cNvSpPr txBox="1"/>
            <p:nvPr/>
          </p:nvSpPr>
          <p:spPr>
            <a:xfrm>
              <a:off x="3816220" y="1388471"/>
              <a:ext cx="788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Query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6256AD-8999-4C29-9B62-0C4B93471655}"/>
              </a:ext>
            </a:extLst>
          </p:cNvPr>
          <p:cNvSpPr txBox="1"/>
          <p:nvPr/>
        </p:nvSpPr>
        <p:spPr>
          <a:xfrm>
            <a:off x="1105868" y="2301383"/>
            <a:ext cx="2605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query is generated on selection of some points.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7CE8B2-53A8-40A3-9A91-98DBC9514759}"/>
              </a:ext>
            </a:extLst>
          </p:cNvPr>
          <p:cNvSpPr txBox="1"/>
          <p:nvPr/>
        </p:nvSpPr>
        <p:spPr>
          <a:xfrm>
            <a:off x="6645616" y="1476735"/>
            <a:ext cx="919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848A36-9343-4DEF-B5ED-F27C18BE2EAF}"/>
              </a:ext>
            </a:extLst>
          </p:cNvPr>
          <p:cNvSpPr txBox="1"/>
          <p:nvPr/>
        </p:nvSpPr>
        <p:spPr>
          <a:xfrm>
            <a:off x="9753601" y="461319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87C39C-84DB-4608-9056-1A651B5924E4}"/>
              </a:ext>
            </a:extLst>
          </p:cNvPr>
          <p:cNvSpPr txBox="1"/>
          <p:nvPr/>
        </p:nvSpPr>
        <p:spPr>
          <a:xfrm>
            <a:off x="9771907" y="832680"/>
            <a:ext cx="206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Updates based on results from the query.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4794D4-4B19-49E5-9E00-EB3ACCC1A9F7}"/>
              </a:ext>
            </a:extLst>
          </p:cNvPr>
          <p:cNvSpPr txBox="1"/>
          <p:nvPr/>
        </p:nvSpPr>
        <p:spPr>
          <a:xfrm>
            <a:off x="1276864" y="6222541"/>
            <a:ext cx="319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Widget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4A008A-3AE5-44CA-AA80-B747624C905E}"/>
              </a:ext>
            </a:extLst>
          </p:cNvPr>
          <p:cNvGrpSpPr/>
          <p:nvPr/>
        </p:nvGrpSpPr>
        <p:grpSpPr>
          <a:xfrm>
            <a:off x="3716241" y="5220663"/>
            <a:ext cx="888711" cy="1031270"/>
            <a:chOff x="3716241" y="5220663"/>
            <a:chExt cx="888711" cy="103127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8A36B9C2-24FE-4305-AEC4-648C8DE0F3DB}"/>
                </a:ext>
              </a:extLst>
            </p:cNvPr>
            <p:cNvSpPr/>
            <p:nvPr/>
          </p:nvSpPr>
          <p:spPr>
            <a:xfrm>
              <a:off x="3816221" y="5220663"/>
              <a:ext cx="788731" cy="6344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E7A406-6822-4EFB-A49B-8C2EC42F47E2}"/>
                </a:ext>
              </a:extLst>
            </p:cNvPr>
            <p:cNvSpPr txBox="1"/>
            <p:nvPr/>
          </p:nvSpPr>
          <p:spPr>
            <a:xfrm>
              <a:off x="3716241" y="5882601"/>
              <a:ext cx="788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Query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70D6F9-F989-4BF9-95F1-B48DB3F153A2}"/>
              </a:ext>
            </a:extLst>
          </p:cNvPr>
          <p:cNvSpPr txBox="1"/>
          <p:nvPr/>
        </p:nvSpPr>
        <p:spPr>
          <a:xfrm>
            <a:off x="4896080" y="1804654"/>
            <a:ext cx="15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1640CC-B36A-47C0-B0F6-4039D35BBADC}"/>
              </a:ext>
            </a:extLst>
          </p:cNvPr>
          <p:cNvSpPr txBox="1"/>
          <p:nvPr/>
        </p:nvSpPr>
        <p:spPr>
          <a:xfrm>
            <a:off x="4933877" y="5804873"/>
            <a:ext cx="154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18BEE4-72B6-436E-B3A9-F0FCD742BCBC}"/>
              </a:ext>
            </a:extLst>
          </p:cNvPr>
          <p:cNvSpPr txBox="1"/>
          <p:nvPr/>
        </p:nvSpPr>
        <p:spPr>
          <a:xfrm>
            <a:off x="8767005" y="6355965"/>
            <a:ext cx="301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B7D4DB-56C2-4421-9589-08C53DCA6D7E}"/>
              </a:ext>
            </a:extLst>
          </p:cNvPr>
          <p:cNvSpPr txBox="1"/>
          <p:nvPr/>
        </p:nvSpPr>
        <p:spPr>
          <a:xfrm>
            <a:off x="9523838" y="3296376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13F08D-E511-48E8-BA25-C4B3B29F468C}"/>
              </a:ext>
            </a:extLst>
          </p:cNvPr>
          <p:cNvSpPr txBox="1"/>
          <p:nvPr/>
        </p:nvSpPr>
        <p:spPr>
          <a:xfrm>
            <a:off x="9556415" y="3582366"/>
            <a:ext cx="206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Updates based on results from the query.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00C952-95AF-4AAF-BF3A-08AD78BB5AD4}"/>
              </a:ext>
            </a:extLst>
          </p:cNvPr>
          <p:cNvSpPr txBox="1"/>
          <p:nvPr/>
        </p:nvSpPr>
        <p:spPr>
          <a:xfrm>
            <a:off x="6638078" y="4565239"/>
            <a:ext cx="919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Query Results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5B8C6F-185C-4FC5-9580-46F72BF42D28}"/>
              </a:ext>
            </a:extLst>
          </p:cNvPr>
          <p:cNvSpPr txBox="1"/>
          <p:nvPr/>
        </p:nvSpPr>
        <p:spPr>
          <a:xfrm>
            <a:off x="10897271" y="4961883"/>
            <a:ext cx="10347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Updates based on results from the query.</a:t>
            </a:r>
          </a:p>
        </p:txBody>
      </p:sp>
    </p:spTree>
    <p:extLst>
      <p:ext uri="{BB962C8B-B14F-4D97-AF65-F5344CB8AC3E}">
        <p14:creationId xmlns:p14="http://schemas.microsoft.com/office/powerpoint/2010/main" val="691319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ulbulcse.com/wp-content/uploads/2016/06/c.png">
            <a:extLst>
              <a:ext uri="{FF2B5EF4-FFF2-40B4-BE49-F238E27FC236}">
                <a16:creationId xmlns:a16="http://schemas.microsoft.com/office/drawing/2014/main" id="{6B898518-DBE5-445D-8EDB-C2958E8B8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" r="5" b="396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4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824</Words>
  <Application>Microsoft Macintosh PowerPoint</Application>
  <PresentationFormat>Widescreen</PresentationFormat>
  <Paragraphs>190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Rounded MT Bold</vt:lpstr>
      <vt:lpstr>Calibri</vt:lpstr>
      <vt:lpstr>Calibri Light</vt:lpstr>
      <vt:lpstr>Consolas</vt:lpstr>
      <vt:lpstr>Courier New</vt:lpstr>
      <vt:lpstr>Wingdings</vt:lpstr>
      <vt:lpstr>Office Theme</vt:lpstr>
      <vt:lpstr>Create Interactive Data Visualizations for Clinical Data Review Using  Base SAS and JavaScript</vt:lpstr>
      <vt:lpstr>PowerPoint Presentation</vt:lpstr>
      <vt:lpstr>PowerPoint Presentation</vt:lpstr>
      <vt:lpstr>Interactive Data Visualization</vt:lpstr>
      <vt:lpstr>PowerPoint Presentation</vt:lpstr>
      <vt:lpstr>PowerPoint Presentation</vt:lpstr>
      <vt:lpstr>Overview of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MACRO FRAMEWORK</vt:lpstr>
      <vt:lpstr>PowerPoint Presentation</vt:lpstr>
      <vt:lpstr>PowerPoint Presentation</vt:lpstr>
      <vt:lpstr>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Interactive Data Visualizations for Clinical Data Review Using  Base SAS and JavaScript</dc:title>
  <dc:creator>Raj Kiran Boddu</dc:creator>
  <cp:lastModifiedBy>Raj Kiran Boddu</cp:lastModifiedBy>
  <cp:revision>2</cp:revision>
  <dcterms:created xsi:type="dcterms:W3CDTF">2019-06-18T09:12:13Z</dcterms:created>
  <dcterms:modified xsi:type="dcterms:W3CDTF">2019-06-18T10:56:30Z</dcterms:modified>
</cp:coreProperties>
</file>